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8" r:id="rId11"/>
    <p:sldId id="266" r:id="rId12"/>
    <p:sldId id="267"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C2AFA-CA8E-797C-C457-8FEA292FC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B8EACD8-C2D7-B0D9-1401-DA2BBE7CB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EF46FF2-6E2D-6872-8085-063D44625EF1}"/>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A861F08B-4477-8E62-CF73-B09006494D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DE0700-5597-E8D2-BDCD-9A5131EE8458}"/>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169154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CA52-4CF8-DF22-A500-0DF0C1D04BB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A3B3ADC-CBC8-0A07-F22A-29819ECD5F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A5F027D-CE18-9ECB-9284-8B6EEA7A33B5}"/>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24A61927-C624-029D-A94B-7AE3BF85AAA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6917165-3A50-E2A6-33DE-A7D2F443CF04}"/>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3790070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8CED25-EE53-008B-42F8-4119A2A537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FD66751-7326-8E0C-7F3F-D134521749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799B35A-998B-C4EB-750A-044176261609}"/>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99936ACC-12CD-C578-0CE6-04477C95900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94FE40-76D1-23BA-05AF-F1EEE45AAAC5}"/>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225703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7B2B-531F-F694-39F3-B435FF08349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20ED6B2-DBA0-5850-A97A-47A584A74C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F20CCB1-69BD-7F7C-745A-87B598FE0508}"/>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E18B78E3-3B70-DD9A-AB8F-CDEDD5777CA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AFAD65B-CD0C-F904-4089-63AAA8514004}"/>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455135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3DBD-6466-AAE8-4B70-7A77AC644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8E298C8-A285-289A-A433-804BC6F699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8628E2-C9EA-6236-0401-7E30F8C65317}"/>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C1EF6708-677B-2EF6-6A6E-6AF5DE2E588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3933BAD-BA72-BB95-2A1E-41F314D8401E}"/>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3646654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5DC06-64A2-063D-243D-771B8449052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452B79E-5BC3-6FF3-9BF6-C611BA80F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2F046B2-68CA-C522-8CF5-7CAEA48AA0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CCC9152-F145-91ED-470D-A7C6EEC21A70}"/>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6" name="Footer Placeholder 5">
            <a:extLst>
              <a:ext uri="{FF2B5EF4-FFF2-40B4-BE49-F238E27FC236}">
                <a16:creationId xmlns:a16="http://schemas.microsoft.com/office/drawing/2014/main" id="{BEA3D762-33FF-3ADE-14E0-F16F58F45AB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B385E62-2C6E-C8D9-9FE9-FCD03032929B}"/>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112425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C050-C73B-B81B-B009-B2D6EBF26E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5E28D12-A8DE-368A-E12E-75B694FFD4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B30998-374B-35E9-46AB-9F7570DCEA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28E1E97-C1F6-182A-518D-5CEE7CEEA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1B22CB-3555-9B59-848A-C0A8D74904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B8AE3E7-6DF4-E61B-63DF-12700E4B5C77}"/>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8" name="Footer Placeholder 7">
            <a:extLst>
              <a:ext uri="{FF2B5EF4-FFF2-40B4-BE49-F238E27FC236}">
                <a16:creationId xmlns:a16="http://schemas.microsoft.com/office/drawing/2014/main" id="{9605CD12-10EA-FC2D-F5F1-03EA56CF16E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9001FC9F-86A6-919D-3543-90A199F19B1E}"/>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2359208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0D15-6A54-857D-34D9-CD329844EA4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BC83232-AC8A-2201-94A8-6EB5B3544B54}"/>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4" name="Footer Placeholder 3">
            <a:extLst>
              <a:ext uri="{FF2B5EF4-FFF2-40B4-BE49-F238E27FC236}">
                <a16:creationId xmlns:a16="http://schemas.microsoft.com/office/drawing/2014/main" id="{4C3508B1-E256-4C09-A9AB-4EA10F91B34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8546233-A75B-EB86-6158-CA3F5A6D6EAD}"/>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2725584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801649-61A1-EB59-2B43-ABC1AA7255EA}"/>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3" name="Footer Placeholder 2">
            <a:extLst>
              <a:ext uri="{FF2B5EF4-FFF2-40B4-BE49-F238E27FC236}">
                <a16:creationId xmlns:a16="http://schemas.microsoft.com/office/drawing/2014/main" id="{A7C12734-C8AA-722F-BC74-90A8A94CF86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6902930-8F12-0A10-28A0-8F65AAC3E15B}"/>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2315148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3254-4E7E-F870-75D1-CA365B6444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CFC93DB-D301-6FB2-2B93-48CA4A0249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12A6E12-3C29-352C-8910-41C1B59CC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A150BB-8888-3D9D-0D86-D881E293C0AD}"/>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6" name="Footer Placeholder 5">
            <a:extLst>
              <a:ext uri="{FF2B5EF4-FFF2-40B4-BE49-F238E27FC236}">
                <a16:creationId xmlns:a16="http://schemas.microsoft.com/office/drawing/2014/main" id="{B95A594D-E5CE-CC0C-DB6F-B34E640452E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0BEAA63-A459-5354-19D5-550DBD8F4BAB}"/>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2693823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554B7-7766-470D-1BDB-E2154121DF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F88EE92-0EB4-1C03-A934-D0B1DBA619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9569E66-AE19-66E8-7E03-EAF241BD3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736363-648E-9075-85C1-0841701B9477}"/>
              </a:ext>
            </a:extLst>
          </p:cNvPr>
          <p:cNvSpPr>
            <a:spLocks noGrp="1"/>
          </p:cNvSpPr>
          <p:nvPr>
            <p:ph type="dt" sz="half" idx="10"/>
          </p:nvPr>
        </p:nvSpPr>
        <p:spPr/>
        <p:txBody>
          <a:bodyPr/>
          <a:lstStyle/>
          <a:p>
            <a:fld id="{9CE12C78-F81C-41A4-92B4-123132406F54}" type="datetimeFigureOut">
              <a:rPr lang="en-AU" smtClean="0"/>
              <a:t>1/06/2023</a:t>
            </a:fld>
            <a:endParaRPr lang="en-AU"/>
          </a:p>
        </p:txBody>
      </p:sp>
      <p:sp>
        <p:nvSpPr>
          <p:cNvPr id="6" name="Footer Placeholder 5">
            <a:extLst>
              <a:ext uri="{FF2B5EF4-FFF2-40B4-BE49-F238E27FC236}">
                <a16:creationId xmlns:a16="http://schemas.microsoft.com/office/drawing/2014/main" id="{22E8C7A9-34FD-8EC7-C33F-1BDE3208774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BFF77C9-F9B5-99E2-5611-3B102EC20A14}"/>
              </a:ext>
            </a:extLst>
          </p:cNvPr>
          <p:cNvSpPr>
            <a:spLocks noGrp="1"/>
          </p:cNvSpPr>
          <p:nvPr>
            <p:ph type="sldNum" sz="quarter" idx="12"/>
          </p:nvPr>
        </p:nvSpPr>
        <p:spPr/>
        <p:txBody>
          <a:bodyPr/>
          <a:lstStyle/>
          <a:p>
            <a:fld id="{CCC33CB2-289B-4C44-BE9E-D56F55FFA4CA}" type="slidenum">
              <a:rPr lang="en-AU" smtClean="0"/>
              <a:t>‹#›</a:t>
            </a:fld>
            <a:endParaRPr lang="en-AU"/>
          </a:p>
        </p:txBody>
      </p:sp>
    </p:spTree>
    <p:extLst>
      <p:ext uri="{BB962C8B-B14F-4D97-AF65-F5344CB8AC3E}">
        <p14:creationId xmlns:p14="http://schemas.microsoft.com/office/powerpoint/2010/main" val="679935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5AEFD2-9120-04B8-8104-0F409F139A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D159E11-F873-9772-E763-DD676B8824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E080B29-78D7-F59F-CF57-BA4B733030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12C78-F81C-41A4-92B4-123132406F54}" type="datetimeFigureOut">
              <a:rPr lang="en-AU" smtClean="0"/>
              <a:t>1/06/2023</a:t>
            </a:fld>
            <a:endParaRPr lang="en-AU"/>
          </a:p>
        </p:txBody>
      </p:sp>
      <p:sp>
        <p:nvSpPr>
          <p:cNvPr id="5" name="Footer Placeholder 4">
            <a:extLst>
              <a:ext uri="{FF2B5EF4-FFF2-40B4-BE49-F238E27FC236}">
                <a16:creationId xmlns:a16="http://schemas.microsoft.com/office/drawing/2014/main" id="{AC03D107-EC12-96AE-83A4-ACCA1DA288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4FB6107-9F48-F76A-0B7A-FB845288D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33CB2-289B-4C44-BE9E-D56F55FFA4CA}" type="slidenum">
              <a:rPr lang="en-AU" smtClean="0"/>
              <a:t>‹#›</a:t>
            </a:fld>
            <a:endParaRPr lang="en-AU"/>
          </a:p>
        </p:txBody>
      </p:sp>
    </p:spTree>
    <p:extLst>
      <p:ext uri="{BB962C8B-B14F-4D97-AF65-F5344CB8AC3E}">
        <p14:creationId xmlns:p14="http://schemas.microsoft.com/office/powerpoint/2010/main" val="1042747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ight, vehicle, car, wheel&#10;&#10;Description automatically generated">
            <a:extLst>
              <a:ext uri="{FF2B5EF4-FFF2-40B4-BE49-F238E27FC236}">
                <a16:creationId xmlns:a16="http://schemas.microsoft.com/office/drawing/2014/main" id="{B8D6678D-398D-AA0C-0E54-931C9A3F48B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b="6226"/>
          <a:stretch/>
        </p:blipFill>
        <p:spPr>
          <a:xfrm>
            <a:off x="0" y="-120062"/>
            <a:ext cx="12188930" cy="6857990"/>
          </a:xfrm>
          <a:prstGeom prst="rect">
            <a:avLst/>
          </a:prstGeom>
        </p:spPr>
      </p:pic>
      <p:sp>
        <p:nvSpPr>
          <p:cNvPr id="2" name="Title 1">
            <a:extLst>
              <a:ext uri="{FF2B5EF4-FFF2-40B4-BE49-F238E27FC236}">
                <a16:creationId xmlns:a16="http://schemas.microsoft.com/office/drawing/2014/main" id="{645D366D-DA7E-FA9C-33EB-EC866ACA0C3D}"/>
              </a:ext>
            </a:extLst>
          </p:cNvPr>
          <p:cNvSpPr>
            <a:spLocks noGrp="1"/>
          </p:cNvSpPr>
          <p:nvPr>
            <p:ph type="ctrTitle"/>
          </p:nvPr>
        </p:nvSpPr>
        <p:spPr>
          <a:xfrm>
            <a:off x="1524000" y="1122363"/>
            <a:ext cx="9144000" cy="3063240"/>
          </a:xfrm>
        </p:spPr>
        <p:txBody>
          <a:bodyPr>
            <a:normAutofit/>
          </a:bodyPr>
          <a:lstStyle/>
          <a:p>
            <a:r>
              <a:rPr lang="en-AU" dirty="0">
                <a:solidFill>
                  <a:srgbClr val="FFFFFF"/>
                </a:solidFill>
              </a:rPr>
              <a:t>Project 4 - Demystifying ML</a:t>
            </a:r>
          </a:p>
        </p:txBody>
      </p:sp>
      <p:sp>
        <p:nvSpPr>
          <p:cNvPr id="3" name="Subtitle 2">
            <a:extLst>
              <a:ext uri="{FF2B5EF4-FFF2-40B4-BE49-F238E27FC236}">
                <a16:creationId xmlns:a16="http://schemas.microsoft.com/office/drawing/2014/main" id="{BC0D3462-6FC3-F86E-278E-14D818B285D7}"/>
              </a:ext>
            </a:extLst>
          </p:cNvPr>
          <p:cNvSpPr>
            <a:spLocks noGrp="1"/>
          </p:cNvSpPr>
          <p:nvPr>
            <p:ph type="subTitle" idx="1"/>
          </p:nvPr>
        </p:nvSpPr>
        <p:spPr>
          <a:xfrm>
            <a:off x="1527048" y="4599432"/>
            <a:ext cx="9144000" cy="517513"/>
          </a:xfrm>
        </p:spPr>
        <p:txBody>
          <a:bodyPr>
            <a:normAutofit lnSpcReduction="10000"/>
          </a:bodyPr>
          <a:lstStyle/>
          <a:p>
            <a:r>
              <a:rPr lang="en-AU" sz="3200" dirty="0">
                <a:solidFill>
                  <a:srgbClr val="FFFFFF"/>
                </a:solidFill>
              </a:rPr>
              <a:t>Used cars price prediction</a:t>
            </a:r>
          </a:p>
        </p:txBody>
      </p:sp>
      <p:sp>
        <p:nvSpPr>
          <p:cNvPr id="3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26DE8C01-6519-913E-3342-7412438A4B82}"/>
              </a:ext>
            </a:extLst>
          </p:cNvPr>
          <p:cNvSpPr txBox="1">
            <a:spLocks/>
          </p:cNvSpPr>
          <p:nvPr/>
        </p:nvSpPr>
        <p:spPr>
          <a:xfrm>
            <a:off x="9411855" y="6326356"/>
            <a:ext cx="2660072" cy="517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AU" dirty="0">
                <a:solidFill>
                  <a:srgbClr val="FFFFFF"/>
                </a:solidFill>
              </a:rPr>
              <a:t>Jonathan Martinez</a:t>
            </a:r>
          </a:p>
        </p:txBody>
      </p:sp>
    </p:spTree>
    <p:extLst>
      <p:ext uri="{BB962C8B-B14F-4D97-AF65-F5344CB8AC3E}">
        <p14:creationId xmlns:p14="http://schemas.microsoft.com/office/powerpoint/2010/main" val="348328113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analysis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10">
            <a:extLst>
              <a:ext uri="{FF2B5EF4-FFF2-40B4-BE49-F238E27FC236}">
                <a16:creationId xmlns:a16="http://schemas.microsoft.com/office/drawing/2014/main" id="{61AB5342-5085-E2B4-9809-1E035D93E861}"/>
              </a:ext>
            </a:extLst>
          </p:cNvPr>
          <p:cNvSpPr>
            <a:spLocks noGrp="1"/>
          </p:cNvSpPr>
          <p:nvPr>
            <p:ph idx="1"/>
          </p:nvPr>
        </p:nvSpPr>
        <p:spPr>
          <a:xfrm>
            <a:off x="366509" y="1200509"/>
            <a:ext cx="8042553" cy="1910976"/>
          </a:xfrm>
        </p:spPr>
        <p:txBody>
          <a:bodyPr>
            <a:normAutofit fontScale="85000" lnSpcReduction="20000"/>
          </a:bodyPr>
          <a:lstStyle/>
          <a:p>
            <a:pPr marL="0" indent="0">
              <a:buNone/>
            </a:pPr>
            <a:r>
              <a:rPr lang="en-US" sz="1400" b="1" dirty="0">
                <a:solidFill>
                  <a:schemeClr val="bg1"/>
                </a:solidFill>
              </a:rPr>
              <a:t>Method: </a:t>
            </a:r>
            <a:r>
              <a:rPr lang="en-US" sz="1400" dirty="0">
                <a:solidFill>
                  <a:schemeClr val="bg1"/>
                </a:solidFill>
              </a:rPr>
              <a:t>Supervised learning (linear regression and random forest regression).</a:t>
            </a:r>
          </a:p>
          <a:p>
            <a:pPr marL="0" indent="0">
              <a:buNone/>
            </a:pPr>
            <a:r>
              <a:rPr lang="en-US" sz="1400" b="1" dirty="0">
                <a:solidFill>
                  <a:schemeClr val="bg1"/>
                </a:solidFill>
              </a:rPr>
              <a:t>Tools used: </a:t>
            </a:r>
            <a:r>
              <a:rPr lang="en-US" sz="1400" dirty="0">
                <a:solidFill>
                  <a:schemeClr val="bg1"/>
                </a:solidFill>
              </a:rPr>
              <a:t>Scikit-learn, Seaborn, Matplotlib, Pandas / Pandas </a:t>
            </a:r>
            <a:r>
              <a:rPr lang="en-US" sz="1400" dirty="0" err="1">
                <a:solidFill>
                  <a:schemeClr val="bg1"/>
                </a:solidFill>
              </a:rPr>
              <a:t>DataFrame</a:t>
            </a:r>
            <a:r>
              <a:rPr lang="en-US" sz="1400" dirty="0">
                <a:solidFill>
                  <a:schemeClr val="bg1"/>
                </a:solidFill>
              </a:rPr>
              <a:t>.</a:t>
            </a:r>
          </a:p>
          <a:p>
            <a:pPr marL="0" indent="0">
              <a:buNone/>
            </a:pPr>
            <a:r>
              <a:rPr lang="en-US" sz="1400" b="1" dirty="0">
                <a:solidFill>
                  <a:schemeClr val="bg1"/>
                </a:solidFill>
              </a:rPr>
              <a:t>Process:</a:t>
            </a:r>
          </a:p>
          <a:p>
            <a:pPr marL="0" indent="0">
              <a:buNone/>
            </a:pPr>
            <a:r>
              <a:rPr lang="en-US" sz="1400" dirty="0">
                <a:solidFill>
                  <a:schemeClr val="bg1"/>
                </a:solidFill>
              </a:rPr>
              <a:t>1. Read the data and execute a descriptive analysis of the numerical values.</a:t>
            </a:r>
          </a:p>
          <a:p>
            <a:pPr marL="0" indent="0">
              <a:buNone/>
            </a:pPr>
            <a:r>
              <a:rPr lang="en-US" sz="1400" dirty="0">
                <a:solidFill>
                  <a:schemeClr val="bg1"/>
                </a:solidFill>
              </a:rPr>
              <a:t>2. Understand the distribution of the data and the relationships between different variables and the target variable 'Price'. Plots of numerical and categorical data.</a:t>
            </a:r>
          </a:p>
          <a:p>
            <a:pPr marL="0" indent="0">
              <a:buNone/>
            </a:pPr>
            <a:r>
              <a:rPr lang="en-US" sz="1400" dirty="0">
                <a:solidFill>
                  <a:schemeClr val="bg1"/>
                </a:solidFill>
              </a:rPr>
              <a:t>3. Preprocess the data (</a:t>
            </a:r>
            <a:r>
              <a:rPr lang="en-US" sz="1400" dirty="0" err="1">
                <a:solidFill>
                  <a:schemeClr val="bg1"/>
                </a:solidFill>
              </a:rPr>
              <a:t>StandardScaler</a:t>
            </a:r>
            <a:r>
              <a:rPr lang="en-US" sz="1400" dirty="0">
                <a:solidFill>
                  <a:schemeClr val="bg1"/>
                </a:solidFill>
              </a:rPr>
              <a:t> and </a:t>
            </a:r>
            <a:r>
              <a:rPr lang="en-US" sz="1400" dirty="0" err="1">
                <a:solidFill>
                  <a:schemeClr val="bg1"/>
                </a:solidFill>
              </a:rPr>
              <a:t>get_dummies</a:t>
            </a:r>
            <a:r>
              <a:rPr lang="en-US" sz="1400" dirty="0">
                <a:solidFill>
                  <a:schemeClr val="bg1"/>
                </a:solidFill>
              </a:rPr>
              <a:t>())</a:t>
            </a:r>
          </a:p>
          <a:p>
            <a:pPr marL="0" indent="0">
              <a:buNone/>
            </a:pPr>
            <a:r>
              <a:rPr lang="en-US" sz="1400" dirty="0">
                <a:solidFill>
                  <a:schemeClr val="bg1"/>
                </a:solidFill>
              </a:rPr>
              <a:t>4. Regression models by using </a:t>
            </a:r>
            <a:r>
              <a:rPr lang="en-US" sz="1400" dirty="0" err="1">
                <a:solidFill>
                  <a:schemeClr val="bg1"/>
                </a:solidFill>
              </a:rPr>
              <a:t>LinearRegression</a:t>
            </a:r>
            <a:r>
              <a:rPr lang="en-US" sz="1400" dirty="0">
                <a:solidFill>
                  <a:schemeClr val="bg1"/>
                </a:solidFill>
              </a:rPr>
              <a:t> and </a:t>
            </a:r>
            <a:r>
              <a:rPr lang="en-US" sz="1400" dirty="0" err="1">
                <a:solidFill>
                  <a:schemeClr val="bg1"/>
                </a:solidFill>
              </a:rPr>
              <a:t>RandomForestRegressor</a:t>
            </a:r>
            <a:r>
              <a:rPr lang="en-US" sz="1400" dirty="0">
                <a:solidFill>
                  <a:schemeClr val="bg1"/>
                </a:solidFill>
              </a:rPr>
              <a:t>.</a:t>
            </a:r>
            <a:endParaRPr lang="en-AU" sz="1400" dirty="0">
              <a:solidFill>
                <a:schemeClr val="bg1"/>
              </a:solidFill>
            </a:endParaRPr>
          </a:p>
        </p:txBody>
      </p:sp>
      <p:pic>
        <p:nvPicPr>
          <p:cNvPr id="4" name="Picture 3">
            <a:extLst>
              <a:ext uri="{FF2B5EF4-FFF2-40B4-BE49-F238E27FC236}">
                <a16:creationId xmlns:a16="http://schemas.microsoft.com/office/drawing/2014/main" id="{8283FB9B-2CCE-37FE-FDE7-43ACC5BF6658}"/>
              </a:ext>
            </a:extLst>
          </p:cNvPr>
          <p:cNvPicPr>
            <a:picLocks noChangeAspect="1"/>
          </p:cNvPicPr>
          <p:nvPr/>
        </p:nvPicPr>
        <p:blipFill>
          <a:blip r:embed="rId3"/>
          <a:stretch>
            <a:fillRect/>
          </a:stretch>
        </p:blipFill>
        <p:spPr>
          <a:xfrm>
            <a:off x="575305" y="3658135"/>
            <a:ext cx="2578094" cy="1077332"/>
          </a:xfrm>
          <a:prstGeom prst="rect">
            <a:avLst/>
          </a:prstGeom>
        </p:spPr>
      </p:pic>
      <p:pic>
        <p:nvPicPr>
          <p:cNvPr id="9" name="Picture 8">
            <a:extLst>
              <a:ext uri="{FF2B5EF4-FFF2-40B4-BE49-F238E27FC236}">
                <a16:creationId xmlns:a16="http://schemas.microsoft.com/office/drawing/2014/main" id="{F276C120-A002-EA1A-C0F6-1A20CB68FA1E}"/>
              </a:ext>
            </a:extLst>
          </p:cNvPr>
          <p:cNvPicPr>
            <a:picLocks noChangeAspect="1"/>
          </p:cNvPicPr>
          <p:nvPr/>
        </p:nvPicPr>
        <p:blipFill>
          <a:blip r:embed="rId4"/>
          <a:stretch>
            <a:fillRect/>
          </a:stretch>
        </p:blipFill>
        <p:spPr>
          <a:xfrm>
            <a:off x="3407325" y="3658135"/>
            <a:ext cx="2275628" cy="1079863"/>
          </a:xfrm>
          <a:prstGeom prst="rect">
            <a:avLst/>
          </a:prstGeom>
        </p:spPr>
      </p:pic>
      <p:pic>
        <p:nvPicPr>
          <p:cNvPr id="10" name="Picture 9">
            <a:extLst>
              <a:ext uri="{FF2B5EF4-FFF2-40B4-BE49-F238E27FC236}">
                <a16:creationId xmlns:a16="http://schemas.microsoft.com/office/drawing/2014/main" id="{170FE538-8F80-8A9B-4918-E0CAEE15C5AC}"/>
              </a:ext>
            </a:extLst>
          </p:cNvPr>
          <p:cNvPicPr>
            <a:picLocks noChangeAspect="1"/>
          </p:cNvPicPr>
          <p:nvPr/>
        </p:nvPicPr>
        <p:blipFill rotWithShape="1">
          <a:blip r:embed="rId5"/>
          <a:srcRect l="10795" t="30092" r="12768" b="29292"/>
          <a:stretch/>
        </p:blipFill>
        <p:spPr>
          <a:xfrm>
            <a:off x="1970300" y="4983583"/>
            <a:ext cx="2001336" cy="1063447"/>
          </a:xfrm>
          <a:prstGeom prst="rect">
            <a:avLst/>
          </a:prstGeom>
        </p:spPr>
      </p:pic>
      <p:pic>
        <p:nvPicPr>
          <p:cNvPr id="12" name="Picture 11">
            <a:extLst>
              <a:ext uri="{FF2B5EF4-FFF2-40B4-BE49-F238E27FC236}">
                <a16:creationId xmlns:a16="http://schemas.microsoft.com/office/drawing/2014/main" id="{5885073C-E44A-3476-C3CC-6AC19C0F524A}"/>
              </a:ext>
            </a:extLst>
          </p:cNvPr>
          <p:cNvPicPr>
            <a:picLocks noChangeAspect="1"/>
          </p:cNvPicPr>
          <p:nvPr/>
        </p:nvPicPr>
        <p:blipFill>
          <a:blip r:embed="rId6"/>
          <a:stretch>
            <a:fillRect/>
          </a:stretch>
        </p:blipFill>
        <p:spPr>
          <a:xfrm>
            <a:off x="6495455" y="2832076"/>
            <a:ext cx="3817846" cy="1652117"/>
          </a:xfrm>
          <a:prstGeom prst="rect">
            <a:avLst/>
          </a:prstGeom>
        </p:spPr>
      </p:pic>
      <p:pic>
        <p:nvPicPr>
          <p:cNvPr id="15" name="Picture 14">
            <a:extLst>
              <a:ext uri="{FF2B5EF4-FFF2-40B4-BE49-F238E27FC236}">
                <a16:creationId xmlns:a16="http://schemas.microsoft.com/office/drawing/2014/main" id="{3B2BE18D-2026-B422-43F0-208E17860656}"/>
              </a:ext>
            </a:extLst>
          </p:cNvPr>
          <p:cNvPicPr>
            <a:picLocks noChangeAspect="1"/>
          </p:cNvPicPr>
          <p:nvPr/>
        </p:nvPicPr>
        <p:blipFill>
          <a:blip r:embed="rId7"/>
          <a:stretch>
            <a:fillRect/>
          </a:stretch>
        </p:blipFill>
        <p:spPr>
          <a:xfrm>
            <a:off x="6495455" y="4687757"/>
            <a:ext cx="5223099" cy="1652117"/>
          </a:xfrm>
          <a:prstGeom prst="rect">
            <a:avLst/>
          </a:prstGeom>
        </p:spPr>
      </p:pic>
      <p:sp>
        <p:nvSpPr>
          <p:cNvPr id="17" name="Rectangle 16">
            <a:extLst>
              <a:ext uri="{FF2B5EF4-FFF2-40B4-BE49-F238E27FC236}">
                <a16:creationId xmlns:a16="http://schemas.microsoft.com/office/drawing/2014/main" id="{FF8CB9C8-5479-5D0A-2DB7-DA7F703A69E2}"/>
              </a:ext>
            </a:extLst>
          </p:cNvPr>
          <p:cNvSpPr/>
          <p:nvPr/>
        </p:nvSpPr>
        <p:spPr>
          <a:xfrm>
            <a:off x="8686826" y="3172826"/>
            <a:ext cx="1272477" cy="155125"/>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AD8FADE5-04C5-96B4-1CCC-AFF94F6DDEF0}"/>
              </a:ext>
            </a:extLst>
          </p:cNvPr>
          <p:cNvSpPr/>
          <p:nvPr/>
        </p:nvSpPr>
        <p:spPr>
          <a:xfrm>
            <a:off x="8449422" y="5052427"/>
            <a:ext cx="1581269" cy="13841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6663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6654680" cy="650636"/>
          </a:xfrm>
        </p:spPr>
        <p:txBody>
          <a:bodyPr anchor="b">
            <a:normAutofit fontScale="90000"/>
          </a:bodyPr>
          <a:lstStyle/>
          <a:p>
            <a:r>
              <a:rPr lang="en-AU" dirty="0">
                <a:solidFill>
                  <a:schemeClr val="bg1"/>
                </a:solidFill>
              </a:rPr>
              <a:t>Data analysis and visualisations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AADC2E3-B94A-E99D-F6AC-2A99FFFF66DC}"/>
              </a:ext>
            </a:extLst>
          </p:cNvPr>
          <p:cNvPicPr>
            <a:picLocks noChangeAspect="1"/>
          </p:cNvPicPr>
          <p:nvPr/>
        </p:nvPicPr>
        <p:blipFill>
          <a:blip r:embed="rId3"/>
          <a:stretch>
            <a:fillRect/>
          </a:stretch>
        </p:blipFill>
        <p:spPr>
          <a:xfrm>
            <a:off x="891257" y="1776541"/>
            <a:ext cx="10466105" cy="2355043"/>
          </a:xfrm>
          <a:prstGeom prst="rect">
            <a:avLst/>
          </a:prstGeom>
        </p:spPr>
      </p:pic>
      <p:sp>
        <p:nvSpPr>
          <p:cNvPr id="8" name="Content Placeholder 10">
            <a:extLst>
              <a:ext uri="{FF2B5EF4-FFF2-40B4-BE49-F238E27FC236}">
                <a16:creationId xmlns:a16="http://schemas.microsoft.com/office/drawing/2014/main" id="{172AE5D3-6759-2E68-D8D8-02E94ABD23B7}"/>
              </a:ext>
            </a:extLst>
          </p:cNvPr>
          <p:cNvSpPr txBox="1">
            <a:spLocks/>
          </p:cNvSpPr>
          <p:nvPr/>
        </p:nvSpPr>
        <p:spPr>
          <a:xfrm>
            <a:off x="891257" y="1058580"/>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Drop  unnecessary columns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9" name="Content Placeholder 10">
            <a:extLst>
              <a:ext uri="{FF2B5EF4-FFF2-40B4-BE49-F238E27FC236}">
                <a16:creationId xmlns:a16="http://schemas.microsoft.com/office/drawing/2014/main" id="{9FA5A928-5A72-ECFB-5D7B-64E1C74D6BFE}"/>
              </a:ext>
            </a:extLst>
          </p:cNvPr>
          <p:cNvSpPr txBox="1">
            <a:spLocks/>
          </p:cNvSpPr>
          <p:nvPr/>
        </p:nvSpPr>
        <p:spPr>
          <a:xfrm>
            <a:off x="891257" y="1472550"/>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Validate numeric fields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11" name="TextBox 10">
            <a:extLst>
              <a:ext uri="{FF2B5EF4-FFF2-40B4-BE49-F238E27FC236}">
                <a16:creationId xmlns:a16="http://schemas.microsoft.com/office/drawing/2014/main" id="{8C25507B-9EB5-2766-4017-F4A4B474E2B8}"/>
              </a:ext>
            </a:extLst>
          </p:cNvPr>
          <p:cNvSpPr txBox="1"/>
          <p:nvPr/>
        </p:nvSpPr>
        <p:spPr>
          <a:xfrm>
            <a:off x="3567051" y="1062990"/>
            <a:ext cx="5713683" cy="261610"/>
          </a:xfrm>
          <a:prstGeom prst="rect">
            <a:avLst/>
          </a:prstGeom>
          <a:noFill/>
        </p:spPr>
        <p:txBody>
          <a:bodyPr wrap="square">
            <a:spAutoFit/>
          </a:bodyPr>
          <a:lstStyle/>
          <a:p>
            <a:r>
              <a:rPr lang="en-AU" sz="1100" b="0" dirty="0">
                <a:solidFill>
                  <a:srgbClr val="CE9178"/>
                </a:solidFill>
                <a:effectLst/>
                <a:latin typeface="Consolas" panose="020B0609020204030204" pitchFamily="49" charset="0"/>
              </a:rPr>
              <a:t>'Car Spec'</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'VIN'</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'Dealer'</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'Address'</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'Model'</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'Variant'</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'Lat'</a:t>
            </a:r>
            <a:r>
              <a:rPr lang="en-AU" sz="1100" b="0" dirty="0">
                <a:solidFill>
                  <a:srgbClr val="CCCCCC"/>
                </a:solidFill>
                <a:effectLst/>
                <a:latin typeface="Consolas" panose="020B0609020204030204" pitchFamily="49" charset="0"/>
              </a:rPr>
              <a:t>, </a:t>
            </a:r>
            <a:r>
              <a:rPr lang="en-AU" sz="1100" b="0" dirty="0">
                <a:solidFill>
                  <a:srgbClr val="CE9178"/>
                </a:solidFill>
                <a:effectLst/>
                <a:latin typeface="Consolas" panose="020B0609020204030204" pitchFamily="49" charset="0"/>
              </a:rPr>
              <a:t>'Lon'</a:t>
            </a:r>
            <a:endParaRPr lang="en-AU" sz="1100" b="0" dirty="0">
              <a:solidFill>
                <a:srgbClr val="CCCCCC"/>
              </a:solidFill>
              <a:effectLst/>
              <a:latin typeface="Consolas" panose="020B0609020204030204" pitchFamily="49" charset="0"/>
            </a:endParaRPr>
          </a:p>
        </p:txBody>
      </p:sp>
      <p:sp>
        <p:nvSpPr>
          <p:cNvPr id="12" name="Content Placeholder 10">
            <a:extLst>
              <a:ext uri="{FF2B5EF4-FFF2-40B4-BE49-F238E27FC236}">
                <a16:creationId xmlns:a16="http://schemas.microsoft.com/office/drawing/2014/main" id="{28F263B8-63FE-CA15-4021-470F6B05E4C3}"/>
              </a:ext>
            </a:extLst>
          </p:cNvPr>
          <p:cNvSpPr txBox="1">
            <a:spLocks/>
          </p:cNvSpPr>
          <p:nvPr/>
        </p:nvSpPr>
        <p:spPr>
          <a:xfrm>
            <a:off x="2649196" y="4990443"/>
            <a:ext cx="3171690"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Identify the dependent variable y (target variable) </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15" name="TextBox 14">
            <a:extLst>
              <a:ext uri="{FF2B5EF4-FFF2-40B4-BE49-F238E27FC236}">
                <a16:creationId xmlns:a16="http://schemas.microsoft.com/office/drawing/2014/main" id="{871BA768-4F57-7058-E5CC-07824BA50E73}"/>
              </a:ext>
            </a:extLst>
          </p:cNvPr>
          <p:cNvSpPr txBox="1"/>
          <p:nvPr/>
        </p:nvSpPr>
        <p:spPr>
          <a:xfrm>
            <a:off x="3086998" y="5238679"/>
            <a:ext cx="2142502" cy="707886"/>
          </a:xfrm>
          <a:prstGeom prst="rect">
            <a:avLst/>
          </a:prstGeom>
          <a:noFill/>
        </p:spPr>
        <p:txBody>
          <a:bodyPr wrap="square">
            <a:spAutoFit/>
          </a:bodyPr>
          <a:lstStyle/>
          <a:p>
            <a:r>
              <a:rPr lang="en-AU" sz="4000" b="0" dirty="0">
                <a:solidFill>
                  <a:srgbClr val="CE9178"/>
                </a:solidFill>
                <a:effectLst/>
                <a:latin typeface="Consolas" panose="020B0609020204030204" pitchFamily="49" charset="0"/>
              </a:rPr>
              <a:t>'</a:t>
            </a:r>
            <a:r>
              <a:rPr lang="en-AU" sz="4000" dirty="0">
                <a:solidFill>
                  <a:srgbClr val="CE9178"/>
                </a:solidFill>
                <a:latin typeface="Consolas" panose="020B0609020204030204" pitchFamily="49" charset="0"/>
              </a:rPr>
              <a:t>Price</a:t>
            </a:r>
            <a:r>
              <a:rPr lang="en-AU" sz="4000" b="0" dirty="0">
                <a:solidFill>
                  <a:srgbClr val="CE9178"/>
                </a:solidFill>
                <a:effectLst/>
                <a:latin typeface="Consolas" panose="020B0609020204030204" pitchFamily="49" charset="0"/>
              </a:rPr>
              <a:t>'</a:t>
            </a:r>
            <a:endParaRPr lang="en-AU" sz="4000" b="0" dirty="0">
              <a:solidFill>
                <a:srgbClr val="CCCCCC"/>
              </a:solidFill>
              <a:effectLst/>
              <a:latin typeface="Consolas" panose="020B0609020204030204" pitchFamily="49" charset="0"/>
            </a:endParaRPr>
          </a:p>
        </p:txBody>
      </p:sp>
      <p:pic>
        <p:nvPicPr>
          <p:cNvPr id="19" name="Picture 18">
            <a:extLst>
              <a:ext uri="{FF2B5EF4-FFF2-40B4-BE49-F238E27FC236}">
                <a16:creationId xmlns:a16="http://schemas.microsoft.com/office/drawing/2014/main" id="{21C5DF7E-8C51-E701-2959-E34AE380E078}"/>
              </a:ext>
            </a:extLst>
          </p:cNvPr>
          <p:cNvPicPr>
            <a:picLocks noChangeAspect="1"/>
          </p:cNvPicPr>
          <p:nvPr/>
        </p:nvPicPr>
        <p:blipFill>
          <a:blip r:embed="rId4"/>
          <a:stretch>
            <a:fillRect/>
          </a:stretch>
        </p:blipFill>
        <p:spPr>
          <a:xfrm>
            <a:off x="5947092" y="4239475"/>
            <a:ext cx="3453282" cy="2363210"/>
          </a:xfrm>
          <a:prstGeom prst="rect">
            <a:avLst/>
          </a:prstGeom>
        </p:spPr>
      </p:pic>
    </p:spTree>
    <p:extLst>
      <p:ext uri="{BB962C8B-B14F-4D97-AF65-F5344CB8AC3E}">
        <p14:creationId xmlns:p14="http://schemas.microsoft.com/office/powerpoint/2010/main" val="2260436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6654680" cy="650636"/>
          </a:xfrm>
        </p:spPr>
        <p:txBody>
          <a:bodyPr anchor="b">
            <a:normAutofit fontScale="90000"/>
          </a:bodyPr>
          <a:lstStyle/>
          <a:p>
            <a:r>
              <a:rPr lang="en-AU" dirty="0">
                <a:solidFill>
                  <a:schemeClr val="bg1"/>
                </a:solidFill>
              </a:rPr>
              <a:t>Data analysis and visualisations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0">
            <a:extLst>
              <a:ext uri="{FF2B5EF4-FFF2-40B4-BE49-F238E27FC236}">
                <a16:creationId xmlns:a16="http://schemas.microsoft.com/office/drawing/2014/main" id="{172AE5D3-6759-2E68-D8D8-02E94ABD23B7}"/>
              </a:ext>
            </a:extLst>
          </p:cNvPr>
          <p:cNvSpPr txBox="1">
            <a:spLocks/>
          </p:cNvSpPr>
          <p:nvPr/>
        </p:nvSpPr>
        <p:spPr>
          <a:xfrm>
            <a:off x="412690" y="1058580"/>
            <a:ext cx="3996939" cy="377113"/>
          </a:xfrm>
          <a:prstGeom prst="rect">
            <a:avLst/>
          </a:prstGeom>
          <a:ln>
            <a:solidFill>
              <a:schemeClr val="bg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b="1" dirty="0">
                <a:solidFill>
                  <a:schemeClr val="bg1"/>
                </a:solidFill>
              </a:rPr>
              <a:t>Understand the distribution of the data and the relationships between different variables and the target variable 'Price'. Plots of numerical data.</a:t>
            </a:r>
            <a:endParaRPr lang="en-AU" sz="1000" dirty="0">
              <a:solidFill>
                <a:schemeClr val="bg1"/>
              </a:solidFill>
            </a:endParaRPr>
          </a:p>
        </p:txBody>
      </p:sp>
      <p:pic>
        <p:nvPicPr>
          <p:cNvPr id="4" name="Picture 3">
            <a:extLst>
              <a:ext uri="{FF2B5EF4-FFF2-40B4-BE49-F238E27FC236}">
                <a16:creationId xmlns:a16="http://schemas.microsoft.com/office/drawing/2014/main" id="{A9366BD3-738E-CAD8-0C57-805DA4A44DCB}"/>
              </a:ext>
            </a:extLst>
          </p:cNvPr>
          <p:cNvPicPr>
            <a:picLocks noChangeAspect="1"/>
          </p:cNvPicPr>
          <p:nvPr/>
        </p:nvPicPr>
        <p:blipFill>
          <a:blip r:embed="rId3"/>
          <a:stretch>
            <a:fillRect/>
          </a:stretch>
        </p:blipFill>
        <p:spPr>
          <a:xfrm>
            <a:off x="388864" y="1550876"/>
            <a:ext cx="2008138" cy="1519159"/>
          </a:xfrm>
          <a:prstGeom prst="rect">
            <a:avLst/>
          </a:prstGeom>
        </p:spPr>
      </p:pic>
      <p:pic>
        <p:nvPicPr>
          <p:cNvPr id="10" name="Picture 9">
            <a:extLst>
              <a:ext uri="{FF2B5EF4-FFF2-40B4-BE49-F238E27FC236}">
                <a16:creationId xmlns:a16="http://schemas.microsoft.com/office/drawing/2014/main" id="{D7ADAC7D-B71F-42E4-DA15-FF55EF231ACA}"/>
              </a:ext>
            </a:extLst>
          </p:cNvPr>
          <p:cNvPicPr>
            <a:picLocks noChangeAspect="1"/>
          </p:cNvPicPr>
          <p:nvPr/>
        </p:nvPicPr>
        <p:blipFill>
          <a:blip r:embed="rId4"/>
          <a:stretch>
            <a:fillRect/>
          </a:stretch>
        </p:blipFill>
        <p:spPr>
          <a:xfrm>
            <a:off x="2555474" y="1550876"/>
            <a:ext cx="2008138" cy="1506104"/>
          </a:xfrm>
          <a:prstGeom prst="rect">
            <a:avLst/>
          </a:prstGeom>
        </p:spPr>
      </p:pic>
      <p:pic>
        <p:nvPicPr>
          <p:cNvPr id="17" name="Picture 16">
            <a:extLst>
              <a:ext uri="{FF2B5EF4-FFF2-40B4-BE49-F238E27FC236}">
                <a16:creationId xmlns:a16="http://schemas.microsoft.com/office/drawing/2014/main" id="{461C3216-6DEA-0546-42C0-E2FD402E82E9}"/>
              </a:ext>
            </a:extLst>
          </p:cNvPr>
          <p:cNvPicPr>
            <a:picLocks noChangeAspect="1"/>
          </p:cNvPicPr>
          <p:nvPr/>
        </p:nvPicPr>
        <p:blipFill>
          <a:blip r:embed="rId5"/>
          <a:stretch>
            <a:fillRect/>
          </a:stretch>
        </p:blipFill>
        <p:spPr>
          <a:xfrm>
            <a:off x="4722084" y="1550876"/>
            <a:ext cx="2540247" cy="1521305"/>
          </a:xfrm>
          <a:prstGeom prst="rect">
            <a:avLst/>
          </a:prstGeom>
        </p:spPr>
      </p:pic>
      <p:pic>
        <p:nvPicPr>
          <p:cNvPr id="21" name="Picture 20">
            <a:extLst>
              <a:ext uri="{FF2B5EF4-FFF2-40B4-BE49-F238E27FC236}">
                <a16:creationId xmlns:a16="http://schemas.microsoft.com/office/drawing/2014/main" id="{14E22404-76AB-CA87-1063-C5EC94730018}"/>
              </a:ext>
            </a:extLst>
          </p:cNvPr>
          <p:cNvPicPr>
            <a:picLocks noChangeAspect="1"/>
          </p:cNvPicPr>
          <p:nvPr/>
        </p:nvPicPr>
        <p:blipFill>
          <a:blip r:embed="rId6"/>
          <a:stretch>
            <a:fillRect/>
          </a:stretch>
        </p:blipFill>
        <p:spPr>
          <a:xfrm>
            <a:off x="7420803" y="1550876"/>
            <a:ext cx="2164432" cy="1506104"/>
          </a:xfrm>
          <a:prstGeom prst="rect">
            <a:avLst/>
          </a:prstGeom>
        </p:spPr>
      </p:pic>
      <p:pic>
        <p:nvPicPr>
          <p:cNvPr id="23" name="Picture 22">
            <a:extLst>
              <a:ext uri="{FF2B5EF4-FFF2-40B4-BE49-F238E27FC236}">
                <a16:creationId xmlns:a16="http://schemas.microsoft.com/office/drawing/2014/main" id="{893DE685-0919-77FF-8F77-0A003356D715}"/>
              </a:ext>
            </a:extLst>
          </p:cNvPr>
          <p:cNvPicPr>
            <a:picLocks noChangeAspect="1"/>
          </p:cNvPicPr>
          <p:nvPr/>
        </p:nvPicPr>
        <p:blipFill>
          <a:blip r:embed="rId7"/>
          <a:stretch>
            <a:fillRect/>
          </a:stretch>
        </p:blipFill>
        <p:spPr>
          <a:xfrm>
            <a:off x="9743707" y="1542505"/>
            <a:ext cx="2001086" cy="1529676"/>
          </a:xfrm>
          <a:prstGeom prst="rect">
            <a:avLst/>
          </a:prstGeom>
        </p:spPr>
      </p:pic>
      <p:pic>
        <p:nvPicPr>
          <p:cNvPr id="25" name="Picture 24">
            <a:extLst>
              <a:ext uri="{FF2B5EF4-FFF2-40B4-BE49-F238E27FC236}">
                <a16:creationId xmlns:a16="http://schemas.microsoft.com/office/drawing/2014/main" id="{A584B9BD-6D44-B4BC-7230-88BFDF17D5F3}"/>
              </a:ext>
            </a:extLst>
          </p:cNvPr>
          <p:cNvPicPr>
            <a:picLocks noChangeAspect="1"/>
          </p:cNvPicPr>
          <p:nvPr/>
        </p:nvPicPr>
        <p:blipFill>
          <a:blip r:embed="rId8"/>
          <a:stretch>
            <a:fillRect/>
          </a:stretch>
        </p:blipFill>
        <p:spPr>
          <a:xfrm>
            <a:off x="388864" y="3185218"/>
            <a:ext cx="2004909" cy="1519159"/>
          </a:xfrm>
          <a:prstGeom prst="rect">
            <a:avLst/>
          </a:prstGeom>
        </p:spPr>
      </p:pic>
      <p:pic>
        <p:nvPicPr>
          <p:cNvPr id="27" name="Picture 26">
            <a:extLst>
              <a:ext uri="{FF2B5EF4-FFF2-40B4-BE49-F238E27FC236}">
                <a16:creationId xmlns:a16="http://schemas.microsoft.com/office/drawing/2014/main" id="{D10C1ADF-2017-E56F-5529-DB744D33A459}"/>
              </a:ext>
            </a:extLst>
          </p:cNvPr>
          <p:cNvPicPr>
            <a:picLocks noChangeAspect="1"/>
          </p:cNvPicPr>
          <p:nvPr/>
        </p:nvPicPr>
        <p:blipFill>
          <a:blip r:embed="rId9"/>
          <a:stretch>
            <a:fillRect/>
          </a:stretch>
        </p:blipFill>
        <p:spPr>
          <a:xfrm>
            <a:off x="2555474" y="3185218"/>
            <a:ext cx="2278221" cy="1506104"/>
          </a:xfrm>
          <a:prstGeom prst="rect">
            <a:avLst/>
          </a:prstGeom>
        </p:spPr>
      </p:pic>
      <p:pic>
        <p:nvPicPr>
          <p:cNvPr id="29" name="Picture 28">
            <a:extLst>
              <a:ext uri="{FF2B5EF4-FFF2-40B4-BE49-F238E27FC236}">
                <a16:creationId xmlns:a16="http://schemas.microsoft.com/office/drawing/2014/main" id="{BF3F98D4-E325-590C-BF21-F445B9DD54A6}"/>
              </a:ext>
            </a:extLst>
          </p:cNvPr>
          <p:cNvPicPr>
            <a:picLocks noChangeAspect="1"/>
          </p:cNvPicPr>
          <p:nvPr/>
        </p:nvPicPr>
        <p:blipFill>
          <a:blip r:embed="rId10"/>
          <a:stretch>
            <a:fillRect/>
          </a:stretch>
        </p:blipFill>
        <p:spPr>
          <a:xfrm>
            <a:off x="4995396" y="3185218"/>
            <a:ext cx="2202322" cy="1506104"/>
          </a:xfrm>
          <a:prstGeom prst="rect">
            <a:avLst/>
          </a:prstGeom>
        </p:spPr>
      </p:pic>
      <p:pic>
        <p:nvPicPr>
          <p:cNvPr id="31" name="Picture 30">
            <a:extLst>
              <a:ext uri="{FF2B5EF4-FFF2-40B4-BE49-F238E27FC236}">
                <a16:creationId xmlns:a16="http://schemas.microsoft.com/office/drawing/2014/main" id="{2465C47D-9A6A-1FC6-BE51-4513EE3F1F73}"/>
              </a:ext>
            </a:extLst>
          </p:cNvPr>
          <p:cNvPicPr>
            <a:picLocks noChangeAspect="1"/>
          </p:cNvPicPr>
          <p:nvPr/>
        </p:nvPicPr>
        <p:blipFill>
          <a:blip r:embed="rId11"/>
          <a:stretch>
            <a:fillRect/>
          </a:stretch>
        </p:blipFill>
        <p:spPr>
          <a:xfrm>
            <a:off x="7358307" y="3185218"/>
            <a:ext cx="2072020" cy="1525501"/>
          </a:xfrm>
          <a:prstGeom prst="rect">
            <a:avLst/>
          </a:prstGeom>
        </p:spPr>
      </p:pic>
      <p:pic>
        <p:nvPicPr>
          <p:cNvPr id="33" name="Picture 32">
            <a:extLst>
              <a:ext uri="{FF2B5EF4-FFF2-40B4-BE49-F238E27FC236}">
                <a16:creationId xmlns:a16="http://schemas.microsoft.com/office/drawing/2014/main" id="{135311CF-AC97-291A-4BED-7D34C519B22E}"/>
              </a:ext>
            </a:extLst>
          </p:cNvPr>
          <p:cNvPicPr>
            <a:picLocks noChangeAspect="1"/>
          </p:cNvPicPr>
          <p:nvPr/>
        </p:nvPicPr>
        <p:blipFill>
          <a:blip r:embed="rId12"/>
          <a:stretch>
            <a:fillRect/>
          </a:stretch>
        </p:blipFill>
        <p:spPr>
          <a:xfrm>
            <a:off x="9625874" y="3185217"/>
            <a:ext cx="2132866" cy="1506103"/>
          </a:xfrm>
          <a:prstGeom prst="rect">
            <a:avLst/>
          </a:prstGeom>
        </p:spPr>
      </p:pic>
      <p:pic>
        <p:nvPicPr>
          <p:cNvPr id="35" name="Picture 34">
            <a:extLst>
              <a:ext uri="{FF2B5EF4-FFF2-40B4-BE49-F238E27FC236}">
                <a16:creationId xmlns:a16="http://schemas.microsoft.com/office/drawing/2014/main" id="{56302E23-DA2D-0EBA-1412-4554D8CA5177}"/>
              </a:ext>
            </a:extLst>
          </p:cNvPr>
          <p:cNvPicPr>
            <a:picLocks noChangeAspect="1"/>
          </p:cNvPicPr>
          <p:nvPr/>
        </p:nvPicPr>
        <p:blipFill>
          <a:blip r:embed="rId13"/>
          <a:stretch>
            <a:fillRect/>
          </a:stretch>
        </p:blipFill>
        <p:spPr>
          <a:xfrm>
            <a:off x="388864" y="4819560"/>
            <a:ext cx="2004909" cy="1507237"/>
          </a:xfrm>
          <a:prstGeom prst="rect">
            <a:avLst/>
          </a:prstGeom>
        </p:spPr>
      </p:pic>
      <p:pic>
        <p:nvPicPr>
          <p:cNvPr id="37" name="Picture 36">
            <a:extLst>
              <a:ext uri="{FF2B5EF4-FFF2-40B4-BE49-F238E27FC236}">
                <a16:creationId xmlns:a16="http://schemas.microsoft.com/office/drawing/2014/main" id="{5E785AE2-931E-8037-0876-2E343E859DB0}"/>
              </a:ext>
            </a:extLst>
          </p:cNvPr>
          <p:cNvPicPr>
            <a:picLocks noChangeAspect="1"/>
          </p:cNvPicPr>
          <p:nvPr/>
        </p:nvPicPr>
        <p:blipFill>
          <a:blip r:embed="rId14"/>
          <a:stretch>
            <a:fillRect/>
          </a:stretch>
        </p:blipFill>
        <p:spPr>
          <a:xfrm>
            <a:off x="2554363" y="4819560"/>
            <a:ext cx="2019568" cy="1544945"/>
          </a:xfrm>
          <a:prstGeom prst="rect">
            <a:avLst/>
          </a:prstGeom>
        </p:spPr>
      </p:pic>
      <p:sp>
        <p:nvSpPr>
          <p:cNvPr id="38" name="Rectangle 37">
            <a:extLst>
              <a:ext uri="{FF2B5EF4-FFF2-40B4-BE49-F238E27FC236}">
                <a16:creationId xmlns:a16="http://schemas.microsoft.com/office/drawing/2014/main" id="{F32D137A-E578-BC8D-557D-C45B2ACBC06B}"/>
              </a:ext>
            </a:extLst>
          </p:cNvPr>
          <p:cNvSpPr/>
          <p:nvPr/>
        </p:nvSpPr>
        <p:spPr>
          <a:xfrm>
            <a:off x="388864" y="1529501"/>
            <a:ext cx="2001086"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1417DB79-F3DE-916B-6F99-376ADC1D601F}"/>
              </a:ext>
            </a:extLst>
          </p:cNvPr>
          <p:cNvSpPr/>
          <p:nvPr/>
        </p:nvSpPr>
        <p:spPr>
          <a:xfrm>
            <a:off x="2548422" y="1527881"/>
            <a:ext cx="2001086"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4E91F597-CC1E-60E6-FE67-E2DF1970DA19}"/>
              </a:ext>
            </a:extLst>
          </p:cNvPr>
          <p:cNvSpPr/>
          <p:nvPr/>
        </p:nvSpPr>
        <p:spPr>
          <a:xfrm>
            <a:off x="388864" y="3172497"/>
            <a:ext cx="2001086"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0B5CED9F-F707-C7F1-0443-E77644A243E8}"/>
              </a:ext>
            </a:extLst>
          </p:cNvPr>
          <p:cNvSpPr/>
          <p:nvPr/>
        </p:nvSpPr>
        <p:spPr>
          <a:xfrm>
            <a:off x="2548422" y="3170287"/>
            <a:ext cx="2320768"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DE41E9BE-505D-709A-44A8-1ED4EECB4727}"/>
              </a:ext>
            </a:extLst>
          </p:cNvPr>
          <p:cNvSpPr/>
          <p:nvPr/>
        </p:nvSpPr>
        <p:spPr>
          <a:xfrm>
            <a:off x="5002044" y="3161742"/>
            <a:ext cx="2230057"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9032FCA-4527-2637-F2F5-C1F717088445}"/>
              </a:ext>
            </a:extLst>
          </p:cNvPr>
          <p:cNvSpPr/>
          <p:nvPr/>
        </p:nvSpPr>
        <p:spPr>
          <a:xfrm>
            <a:off x="7358288" y="3150889"/>
            <a:ext cx="2072020"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A686315F-24C6-500A-F95C-76DB776A3772}"/>
              </a:ext>
            </a:extLst>
          </p:cNvPr>
          <p:cNvSpPr/>
          <p:nvPr/>
        </p:nvSpPr>
        <p:spPr>
          <a:xfrm>
            <a:off x="9622031" y="3150888"/>
            <a:ext cx="2122761"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84A19434-2A6F-65A3-9E35-E4747416518C}"/>
              </a:ext>
            </a:extLst>
          </p:cNvPr>
          <p:cNvSpPr/>
          <p:nvPr/>
        </p:nvSpPr>
        <p:spPr>
          <a:xfrm>
            <a:off x="388864" y="4796301"/>
            <a:ext cx="2008138"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AD26ECD2-F53F-6C4B-607C-59245879B377}"/>
              </a:ext>
            </a:extLst>
          </p:cNvPr>
          <p:cNvSpPr/>
          <p:nvPr/>
        </p:nvSpPr>
        <p:spPr>
          <a:xfrm>
            <a:off x="2541370" y="4786366"/>
            <a:ext cx="2008138" cy="15404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FB8F8CC8-BE40-E38A-79BD-6240962A335F}"/>
              </a:ext>
            </a:extLst>
          </p:cNvPr>
          <p:cNvSpPr/>
          <p:nvPr/>
        </p:nvSpPr>
        <p:spPr>
          <a:xfrm>
            <a:off x="4710115" y="1509512"/>
            <a:ext cx="2552215" cy="15404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D6A559AB-11F3-CF7D-EB41-A435666115F4}"/>
              </a:ext>
            </a:extLst>
          </p:cNvPr>
          <p:cNvSpPr/>
          <p:nvPr/>
        </p:nvSpPr>
        <p:spPr>
          <a:xfrm>
            <a:off x="7408833" y="1495264"/>
            <a:ext cx="2217041" cy="15404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79AA6398-AB7E-1754-C064-E37EA1470F1B}"/>
              </a:ext>
            </a:extLst>
          </p:cNvPr>
          <p:cNvSpPr/>
          <p:nvPr/>
        </p:nvSpPr>
        <p:spPr>
          <a:xfrm>
            <a:off x="9731718" y="1493590"/>
            <a:ext cx="2001086" cy="15404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itle 1">
            <a:extLst>
              <a:ext uri="{FF2B5EF4-FFF2-40B4-BE49-F238E27FC236}">
                <a16:creationId xmlns:a16="http://schemas.microsoft.com/office/drawing/2014/main" id="{8AB1415F-DF2D-21F4-C34C-B00AD0E5DDEB}"/>
              </a:ext>
            </a:extLst>
          </p:cNvPr>
          <p:cNvSpPr txBox="1">
            <a:spLocks/>
          </p:cNvSpPr>
          <p:nvPr/>
        </p:nvSpPr>
        <p:spPr>
          <a:xfrm>
            <a:off x="7169385" y="5231263"/>
            <a:ext cx="2667267" cy="650636"/>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200" dirty="0">
                <a:solidFill>
                  <a:schemeClr val="bg1"/>
                </a:solidFill>
              </a:rPr>
              <a:t>Numerical data</a:t>
            </a:r>
          </a:p>
        </p:txBody>
      </p:sp>
    </p:spTree>
    <p:extLst>
      <p:ext uri="{BB962C8B-B14F-4D97-AF65-F5344CB8AC3E}">
        <p14:creationId xmlns:p14="http://schemas.microsoft.com/office/powerpoint/2010/main" val="230549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6654680" cy="650636"/>
          </a:xfrm>
        </p:spPr>
        <p:txBody>
          <a:bodyPr anchor="b">
            <a:normAutofit fontScale="90000"/>
          </a:bodyPr>
          <a:lstStyle/>
          <a:p>
            <a:r>
              <a:rPr lang="en-AU" dirty="0">
                <a:solidFill>
                  <a:schemeClr val="bg1"/>
                </a:solidFill>
              </a:rPr>
              <a:t>Data analysis and visualisations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0">
            <a:extLst>
              <a:ext uri="{FF2B5EF4-FFF2-40B4-BE49-F238E27FC236}">
                <a16:creationId xmlns:a16="http://schemas.microsoft.com/office/drawing/2014/main" id="{172AE5D3-6759-2E68-D8D8-02E94ABD23B7}"/>
              </a:ext>
            </a:extLst>
          </p:cNvPr>
          <p:cNvSpPr txBox="1">
            <a:spLocks/>
          </p:cNvSpPr>
          <p:nvPr/>
        </p:nvSpPr>
        <p:spPr>
          <a:xfrm>
            <a:off x="412690" y="1058580"/>
            <a:ext cx="3996939" cy="377113"/>
          </a:xfrm>
          <a:prstGeom prst="rect">
            <a:avLst/>
          </a:prstGeom>
          <a:ln>
            <a:solidFill>
              <a:schemeClr val="bg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b="1" dirty="0">
                <a:solidFill>
                  <a:schemeClr val="bg1"/>
                </a:solidFill>
              </a:rPr>
              <a:t>Understand the distribution of the data and the relationships between different variables and the target variable 'Price'. Plots of categorical data.</a:t>
            </a:r>
            <a:endParaRPr lang="en-AU" sz="1000" dirty="0">
              <a:solidFill>
                <a:schemeClr val="bg1"/>
              </a:solidFill>
            </a:endParaRPr>
          </a:p>
        </p:txBody>
      </p:sp>
      <p:sp>
        <p:nvSpPr>
          <p:cNvPr id="50" name="Title 1">
            <a:extLst>
              <a:ext uri="{FF2B5EF4-FFF2-40B4-BE49-F238E27FC236}">
                <a16:creationId xmlns:a16="http://schemas.microsoft.com/office/drawing/2014/main" id="{8AB1415F-DF2D-21F4-C34C-B00AD0E5DDEB}"/>
              </a:ext>
            </a:extLst>
          </p:cNvPr>
          <p:cNvSpPr txBox="1">
            <a:spLocks/>
          </p:cNvSpPr>
          <p:nvPr/>
        </p:nvSpPr>
        <p:spPr>
          <a:xfrm>
            <a:off x="8254702" y="5231263"/>
            <a:ext cx="2948836" cy="650636"/>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200" dirty="0">
                <a:solidFill>
                  <a:schemeClr val="bg1"/>
                </a:solidFill>
              </a:rPr>
              <a:t>Categorical data</a:t>
            </a:r>
          </a:p>
        </p:txBody>
      </p:sp>
      <p:pic>
        <p:nvPicPr>
          <p:cNvPr id="5" name="Picture 4">
            <a:extLst>
              <a:ext uri="{FF2B5EF4-FFF2-40B4-BE49-F238E27FC236}">
                <a16:creationId xmlns:a16="http://schemas.microsoft.com/office/drawing/2014/main" id="{FE2DBAFF-5B08-2BC9-99D1-594112F03531}"/>
              </a:ext>
            </a:extLst>
          </p:cNvPr>
          <p:cNvPicPr>
            <a:picLocks noChangeAspect="1"/>
          </p:cNvPicPr>
          <p:nvPr/>
        </p:nvPicPr>
        <p:blipFill>
          <a:blip r:embed="rId3"/>
          <a:stretch>
            <a:fillRect/>
          </a:stretch>
        </p:blipFill>
        <p:spPr>
          <a:xfrm>
            <a:off x="388864" y="1515954"/>
            <a:ext cx="2606575" cy="1543223"/>
          </a:xfrm>
          <a:prstGeom prst="rect">
            <a:avLst/>
          </a:prstGeom>
        </p:spPr>
      </p:pic>
      <p:sp>
        <p:nvSpPr>
          <p:cNvPr id="38" name="Rectangle 37">
            <a:extLst>
              <a:ext uri="{FF2B5EF4-FFF2-40B4-BE49-F238E27FC236}">
                <a16:creationId xmlns:a16="http://schemas.microsoft.com/office/drawing/2014/main" id="{F32D137A-E578-BC8D-557D-C45B2ACBC06B}"/>
              </a:ext>
            </a:extLst>
          </p:cNvPr>
          <p:cNvSpPr/>
          <p:nvPr/>
        </p:nvSpPr>
        <p:spPr>
          <a:xfrm>
            <a:off x="388864" y="1529501"/>
            <a:ext cx="2606556" cy="15296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E0EDE2D2-885F-D023-7C67-0AD9F00B5201}"/>
              </a:ext>
            </a:extLst>
          </p:cNvPr>
          <p:cNvPicPr>
            <a:picLocks noChangeAspect="1"/>
          </p:cNvPicPr>
          <p:nvPr/>
        </p:nvPicPr>
        <p:blipFill>
          <a:blip r:embed="rId4"/>
          <a:stretch>
            <a:fillRect/>
          </a:stretch>
        </p:blipFill>
        <p:spPr>
          <a:xfrm>
            <a:off x="3121626" y="1498862"/>
            <a:ext cx="2398958" cy="1578991"/>
          </a:xfrm>
          <a:prstGeom prst="rect">
            <a:avLst/>
          </a:prstGeom>
        </p:spPr>
      </p:pic>
      <p:pic>
        <p:nvPicPr>
          <p:cNvPr id="12" name="Picture 11">
            <a:extLst>
              <a:ext uri="{FF2B5EF4-FFF2-40B4-BE49-F238E27FC236}">
                <a16:creationId xmlns:a16="http://schemas.microsoft.com/office/drawing/2014/main" id="{07818125-C5A0-6A66-3CBF-C361593EA14E}"/>
              </a:ext>
            </a:extLst>
          </p:cNvPr>
          <p:cNvPicPr>
            <a:picLocks noChangeAspect="1"/>
          </p:cNvPicPr>
          <p:nvPr/>
        </p:nvPicPr>
        <p:blipFill>
          <a:blip r:embed="rId5"/>
          <a:stretch>
            <a:fillRect/>
          </a:stretch>
        </p:blipFill>
        <p:spPr>
          <a:xfrm>
            <a:off x="5641471" y="1490317"/>
            <a:ext cx="2605221" cy="1579762"/>
          </a:xfrm>
          <a:prstGeom prst="rect">
            <a:avLst/>
          </a:prstGeom>
        </p:spPr>
      </p:pic>
      <p:pic>
        <p:nvPicPr>
          <p:cNvPr id="15" name="Picture 14">
            <a:extLst>
              <a:ext uri="{FF2B5EF4-FFF2-40B4-BE49-F238E27FC236}">
                <a16:creationId xmlns:a16="http://schemas.microsoft.com/office/drawing/2014/main" id="{3C6BA274-FBE4-2941-0C00-6E0DE3D11477}"/>
              </a:ext>
            </a:extLst>
          </p:cNvPr>
          <p:cNvPicPr>
            <a:picLocks noChangeAspect="1"/>
          </p:cNvPicPr>
          <p:nvPr/>
        </p:nvPicPr>
        <p:blipFill>
          <a:blip r:embed="rId6"/>
          <a:stretch>
            <a:fillRect/>
          </a:stretch>
        </p:blipFill>
        <p:spPr>
          <a:xfrm>
            <a:off x="8367579" y="1490317"/>
            <a:ext cx="2776137" cy="1552014"/>
          </a:xfrm>
          <a:prstGeom prst="rect">
            <a:avLst/>
          </a:prstGeom>
        </p:spPr>
      </p:pic>
      <p:sp>
        <p:nvSpPr>
          <p:cNvPr id="19" name="Rectangle 18">
            <a:extLst>
              <a:ext uri="{FF2B5EF4-FFF2-40B4-BE49-F238E27FC236}">
                <a16:creationId xmlns:a16="http://schemas.microsoft.com/office/drawing/2014/main" id="{F862D242-F531-2104-0E76-30AC74609DF5}"/>
              </a:ext>
            </a:extLst>
          </p:cNvPr>
          <p:cNvSpPr/>
          <p:nvPr/>
        </p:nvSpPr>
        <p:spPr>
          <a:xfrm>
            <a:off x="3129121" y="1522727"/>
            <a:ext cx="2386144"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CF1F0C6F-93EC-233E-AFCE-D33D81C98AFB}"/>
              </a:ext>
            </a:extLst>
          </p:cNvPr>
          <p:cNvSpPr/>
          <p:nvPr/>
        </p:nvSpPr>
        <p:spPr>
          <a:xfrm>
            <a:off x="5646769" y="1508716"/>
            <a:ext cx="2594603"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F911B26D-E9CE-EBC3-8E16-5D14EF13D0FB}"/>
              </a:ext>
            </a:extLst>
          </p:cNvPr>
          <p:cNvSpPr/>
          <p:nvPr/>
        </p:nvSpPr>
        <p:spPr>
          <a:xfrm>
            <a:off x="8383226" y="1498862"/>
            <a:ext cx="2760490" cy="15296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0DB4520-0521-57A4-E8D6-57D8D31A2D73}"/>
              </a:ext>
            </a:extLst>
          </p:cNvPr>
          <p:cNvPicPr>
            <a:picLocks noChangeAspect="1"/>
          </p:cNvPicPr>
          <p:nvPr/>
        </p:nvPicPr>
        <p:blipFill>
          <a:blip r:embed="rId7"/>
          <a:stretch>
            <a:fillRect/>
          </a:stretch>
        </p:blipFill>
        <p:spPr>
          <a:xfrm>
            <a:off x="388864" y="3241986"/>
            <a:ext cx="2614107" cy="1817123"/>
          </a:xfrm>
          <a:prstGeom prst="rect">
            <a:avLst/>
          </a:prstGeom>
        </p:spPr>
      </p:pic>
      <p:sp>
        <p:nvSpPr>
          <p:cNvPr id="28" name="Rectangle 27">
            <a:extLst>
              <a:ext uri="{FF2B5EF4-FFF2-40B4-BE49-F238E27FC236}">
                <a16:creationId xmlns:a16="http://schemas.microsoft.com/office/drawing/2014/main" id="{F831406E-2AA5-2480-BB5B-E3CEDC4FB895}"/>
              </a:ext>
            </a:extLst>
          </p:cNvPr>
          <p:cNvSpPr/>
          <p:nvPr/>
        </p:nvSpPr>
        <p:spPr>
          <a:xfrm>
            <a:off x="388864" y="3236803"/>
            <a:ext cx="2606556" cy="1813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A8795FFD-2E12-029B-B180-840AB303763E}"/>
              </a:ext>
            </a:extLst>
          </p:cNvPr>
          <p:cNvPicPr>
            <a:picLocks noChangeAspect="1"/>
          </p:cNvPicPr>
          <p:nvPr/>
        </p:nvPicPr>
        <p:blipFill>
          <a:blip r:embed="rId8"/>
          <a:stretch>
            <a:fillRect/>
          </a:stretch>
        </p:blipFill>
        <p:spPr>
          <a:xfrm>
            <a:off x="3115985" y="3221402"/>
            <a:ext cx="4412859" cy="3434088"/>
          </a:xfrm>
          <a:prstGeom prst="rect">
            <a:avLst/>
          </a:prstGeom>
        </p:spPr>
      </p:pic>
      <p:sp>
        <p:nvSpPr>
          <p:cNvPr id="34" name="Rectangle 33">
            <a:extLst>
              <a:ext uri="{FF2B5EF4-FFF2-40B4-BE49-F238E27FC236}">
                <a16:creationId xmlns:a16="http://schemas.microsoft.com/office/drawing/2014/main" id="{9C40AEFE-6FC4-C603-AF17-6824F4C69F7E}"/>
              </a:ext>
            </a:extLst>
          </p:cNvPr>
          <p:cNvSpPr/>
          <p:nvPr/>
        </p:nvSpPr>
        <p:spPr>
          <a:xfrm>
            <a:off x="3158188" y="3229177"/>
            <a:ext cx="4370656" cy="340868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52602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678061"/>
            <a:ext cx="4468205" cy="650636"/>
          </a:xfrm>
        </p:spPr>
        <p:txBody>
          <a:bodyPr anchor="b">
            <a:normAutofit fontScale="90000"/>
          </a:bodyPr>
          <a:lstStyle/>
          <a:p>
            <a:r>
              <a:rPr lang="en-AU" dirty="0">
                <a:solidFill>
                  <a:schemeClr val="bg1"/>
                </a:solidFill>
              </a:rPr>
              <a:t>Analysis of the results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911D31-0116-5174-63F9-2D6E4DDD8C83}"/>
              </a:ext>
            </a:extLst>
          </p:cNvPr>
          <p:cNvPicPr>
            <a:picLocks noChangeAspect="1"/>
          </p:cNvPicPr>
          <p:nvPr/>
        </p:nvPicPr>
        <p:blipFill>
          <a:blip r:embed="rId3"/>
          <a:stretch>
            <a:fillRect/>
          </a:stretch>
        </p:blipFill>
        <p:spPr>
          <a:xfrm>
            <a:off x="412690" y="1490662"/>
            <a:ext cx="3834437" cy="4064104"/>
          </a:xfrm>
          <a:prstGeom prst="rect">
            <a:avLst/>
          </a:prstGeom>
        </p:spPr>
      </p:pic>
      <p:sp>
        <p:nvSpPr>
          <p:cNvPr id="6" name="Rectangle 5">
            <a:extLst>
              <a:ext uri="{FF2B5EF4-FFF2-40B4-BE49-F238E27FC236}">
                <a16:creationId xmlns:a16="http://schemas.microsoft.com/office/drawing/2014/main" id="{6AAAE71A-141A-E239-10C5-A772E92ED665}"/>
              </a:ext>
            </a:extLst>
          </p:cNvPr>
          <p:cNvSpPr/>
          <p:nvPr/>
        </p:nvSpPr>
        <p:spPr>
          <a:xfrm>
            <a:off x="816149" y="2454979"/>
            <a:ext cx="3328561" cy="39077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6C834A0E-3153-158B-BF16-236F95F4E750}"/>
              </a:ext>
            </a:extLst>
          </p:cNvPr>
          <p:cNvSpPr/>
          <p:nvPr/>
        </p:nvSpPr>
        <p:spPr>
          <a:xfrm>
            <a:off x="816148" y="3038230"/>
            <a:ext cx="3328561" cy="2097792"/>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E546E320-C80A-6F21-5934-7C8ECCD23DE5}"/>
              </a:ext>
            </a:extLst>
          </p:cNvPr>
          <p:cNvSpPr/>
          <p:nvPr/>
        </p:nvSpPr>
        <p:spPr>
          <a:xfrm>
            <a:off x="816147" y="2837203"/>
            <a:ext cx="3328561" cy="209372"/>
          </a:xfrm>
          <a:prstGeom prst="rect">
            <a:avLst/>
          </a:prstGeom>
          <a:solidFill>
            <a:schemeClr val="accent6">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7" name="Title 1">
            <a:extLst>
              <a:ext uri="{FF2B5EF4-FFF2-40B4-BE49-F238E27FC236}">
                <a16:creationId xmlns:a16="http://schemas.microsoft.com/office/drawing/2014/main" id="{16ACAAFF-5781-D980-34DF-9E8FA0E7207C}"/>
              </a:ext>
            </a:extLst>
          </p:cNvPr>
          <p:cNvSpPr txBox="1">
            <a:spLocks/>
          </p:cNvSpPr>
          <p:nvPr/>
        </p:nvSpPr>
        <p:spPr>
          <a:xfrm>
            <a:off x="686538" y="5669949"/>
            <a:ext cx="3146908" cy="348161"/>
          </a:xfrm>
          <a:prstGeom prst="rect">
            <a:avLst/>
          </a:prstGeom>
          <a:solidFill>
            <a:schemeClr val="accent4"/>
          </a:solidFill>
        </p:spPr>
        <p:txBody>
          <a:bodyPr vert="horz" lIns="91440" tIns="45720" rIns="91440" bIns="45720" rtlCol="0" anchor="b">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b="1" dirty="0"/>
              <a:t>X (dependent variables)</a:t>
            </a:r>
          </a:p>
        </p:txBody>
      </p:sp>
      <p:sp>
        <p:nvSpPr>
          <p:cNvPr id="21" name="Title 1">
            <a:extLst>
              <a:ext uri="{FF2B5EF4-FFF2-40B4-BE49-F238E27FC236}">
                <a16:creationId xmlns:a16="http://schemas.microsoft.com/office/drawing/2014/main" id="{053195E9-F70C-FA15-2D77-0DB4A3D5C345}"/>
              </a:ext>
            </a:extLst>
          </p:cNvPr>
          <p:cNvSpPr txBox="1">
            <a:spLocks/>
          </p:cNvSpPr>
          <p:nvPr/>
        </p:nvSpPr>
        <p:spPr>
          <a:xfrm>
            <a:off x="686538" y="6120763"/>
            <a:ext cx="3146908" cy="348161"/>
          </a:xfrm>
          <a:prstGeom prst="rect">
            <a:avLst/>
          </a:prstGeom>
          <a:solidFill>
            <a:schemeClr val="accent6"/>
          </a:solidFill>
        </p:spPr>
        <p:txBody>
          <a:bodyPr vert="horz" lIns="91440" tIns="45720" rIns="91440" bIns="45720" rtlCol="0" anchor="b">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b="1" dirty="0"/>
              <a:t>y (independent variable)</a:t>
            </a:r>
          </a:p>
        </p:txBody>
      </p:sp>
      <p:pic>
        <p:nvPicPr>
          <p:cNvPr id="24" name="Picture 23">
            <a:extLst>
              <a:ext uri="{FF2B5EF4-FFF2-40B4-BE49-F238E27FC236}">
                <a16:creationId xmlns:a16="http://schemas.microsoft.com/office/drawing/2014/main" id="{3F5A0052-C8D8-3086-6D59-CEBACDDAA627}"/>
              </a:ext>
            </a:extLst>
          </p:cNvPr>
          <p:cNvPicPr>
            <a:picLocks noChangeAspect="1"/>
          </p:cNvPicPr>
          <p:nvPr/>
        </p:nvPicPr>
        <p:blipFill>
          <a:blip r:embed="rId4"/>
          <a:stretch>
            <a:fillRect/>
          </a:stretch>
        </p:blipFill>
        <p:spPr>
          <a:xfrm>
            <a:off x="4880896" y="712440"/>
            <a:ext cx="6898414" cy="2227152"/>
          </a:xfrm>
          <a:prstGeom prst="rect">
            <a:avLst/>
          </a:prstGeom>
        </p:spPr>
      </p:pic>
      <p:pic>
        <p:nvPicPr>
          <p:cNvPr id="27" name="Picture 26">
            <a:extLst>
              <a:ext uri="{FF2B5EF4-FFF2-40B4-BE49-F238E27FC236}">
                <a16:creationId xmlns:a16="http://schemas.microsoft.com/office/drawing/2014/main" id="{EEF7D596-A9F5-1E6E-963A-D42D26CAC4CE}"/>
              </a:ext>
            </a:extLst>
          </p:cNvPr>
          <p:cNvPicPr>
            <a:picLocks noChangeAspect="1"/>
          </p:cNvPicPr>
          <p:nvPr/>
        </p:nvPicPr>
        <p:blipFill>
          <a:blip r:embed="rId5"/>
          <a:stretch>
            <a:fillRect/>
          </a:stretch>
        </p:blipFill>
        <p:spPr>
          <a:xfrm>
            <a:off x="4880896" y="3385362"/>
            <a:ext cx="6955320" cy="1852962"/>
          </a:xfrm>
          <a:prstGeom prst="rect">
            <a:avLst/>
          </a:prstGeom>
        </p:spPr>
      </p:pic>
      <p:sp>
        <p:nvSpPr>
          <p:cNvPr id="29" name="Title 1">
            <a:extLst>
              <a:ext uri="{FF2B5EF4-FFF2-40B4-BE49-F238E27FC236}">
                <a16:creationId xmlns:a16="http://schemas.microsoft.com/office/drawing/2014/main" id="{2FF1D0EF-A7B8-03D6-D3C6-1172123D66B1}"/>
              </a:ext>
            </a:extLst>
          </p:cNvPr>
          <p:cNvSpPr txBox="1">
            <a:spLocks/>
          </p:cNvSpPr>
          <p:nvPr/>
        </p:nvSpPr>
        <p:spPr>
          <a:xfrm>
            <a:off x="4792185" y="404466"/>
            <a:ext cx="2275186"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chemeClr val="bg1"/>
                </a:solidFill>
              </a:rPr>
              <a:t>Encode categorical data</a:t>
            </a:r>
          </a:p>
        </p:txBody>
      </p:sp>
      <p:sp>
        <p:nvSpPr>
          <p:cNvPr id="30" name="Title 1">
            <a:extLst>
              <a:ext uri="{FF2B5EF4-FFF2-40B4-BE49-F238E27FC236}">
                <a16:creationId xmlns:a16="http://schemas.microsoft.com/office/drawing/2014/main" id="{1526AAC5-3566-B9D7-7EB4-FD7833FCDEA1}"/>
              </a:ext>
            </a:extLst>
          </p:cNvPr>
          <p:cNvSpPr txBox="1">
            <a:spLocks/>
          </p:cNvSpPr>
          <p:nvPr/>
        </p:nvSpPr>
        <p:spPr>
          <a:xfrm>
            <a:off x="4792185" y="3100677"/>
            <a:ext cx="2275186"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err="1">
                <a:solidFill>
                  <a:schemeClr val="bg1"/>
                </a:solidFill>
              </a:rPr>
              <a:t>StandardScaler</a:t>
            </a:r>
            <a:endParaRPr lang="en-AU" b="1" dirty="0">
              <a:solidFill>
                <a:schemeClr val="bg1"/>
              </a:solidFill>
            </a:endParaRPr>
          </a:p>
        </p:txBody>
      </p:sp>
      <p:pic>
        <p:nvPicPr>
          <p:cNvPr id="33" name="Picture 32">
            <a:extLst>
              <a:ext uri="{FF2B5EF4-FFF2-40B4-BE49-F238E27FC236}">
                <a16:creationId xmlns:a16="http://schemas.microsoft.com/office/drawing/2014/main" id="{B183AE12-C15D-54D1-B052-8F429D91FD3E}"/>
              </a:ext>
            </a:extLst>
          </p:cNvPr>
          <p:cNvPicPr>
            <a:picLocks noChangeAspect="1"/>
          </p:cNvPicPr>
          <p:nvPr/>
        </p:nvPicPr>
        <p:blipFill>
          <a:blip r:embed="rId6"/>
          <a:stretch>
            <a:fillRect/>
          </a:stretch>
        </p:blipFill>
        <p:spPr>
          <a:xfrm>
            <a:off x="4880896" y="5679922"/>
            <a:ext cx="1684926" cy="723210"/>
          </a:xfrm>
          <a:prstGeom prst="rect">
            <a:avLst/>
          </a:prstGeom>
        </p:spPr>
      </p:pic>
      <p:sp>
        <p:nvSpPr>
          <p:cNvPr id="35" name="Title 1">
            <a:extLst>
              <a:ext uri="{FF2B5EF4-FFF2-40B4-BE49-F238E27FC236}">
                <a16:creationId xmlns:a16="http://schemas.microsoft.com/office/drawing/2014/main" id="{58E0BA28-E819-DBDF-6542-E859D0B3F95D}"/>
              </a:ext>
            </a:extLst>
          </p:cNvPr>
          <p:cNvSpPr txBox="1">
            <a:spLocks/>
          </p:cNvSpPr>
          <p:nvPr/>
        </p:nvSpPr>
        <p:spPr>
          <a:xfrm>
            <a:off x="4792185" y="5398268"/>
            <a:ext cx="4069804"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chemeClr val="bg1"/>
                </a:solidFill>
              </a:rPr>
              <a:t>‘X’ and ‘y’ test and train data (75%, 25%)</a:t>
            </a:r>
          </a:p>
        </p:txBody>
      </p:sp>
    </p:spTree>
    <p:extLst>
      <p:ext uri="{BB962C8B-B14F-4D97-AF65-F5344CB8AC3E}">
        <p14:creationId xmlns:p14="http://schemas.microsoft.com/office/powerpoint/2010/main" val="2908287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250762"/>
            <a:ext cx="5683309" cy="650636"/>
          </a:xfrm>
        </p:spPr>
        <p:txBody>
          <a:bodyPr anchor="b">
            <a:normAutofit fontScale="90000"/>
          </a:bodyPr>
          <a:lstStyle/>
          <a:p>
            <a:r>
              <a:rPr lang="en-AU" dirty="0">
                <a:solidFill>
                  <a:schemeClr val="bg1"/>
                </a:solidFill>
              </a:rPr>
              <a:t>Analysis of the results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0AB652-2BD3-5732-EEE2-4EF561B77313}"/>
              </a:ext>
            </a:extLst>
          </p:cNvPr>
          <p:cNvPicPr>
            <a:picLocks noChangeAspect="1"/>
          </p:cNvPicPr>
          <p:nvPr/>
        </p:nvPicPr>
        <p:blipFill>
          <a:blip r:embed="rId3"/>
          <a:stretch>
            <a:fillRect/>
          </a:stretch>
        </p:blipFill>
        <p:spPr>
          <a:xfrm>
            <a:off x="1037573" y="1786321"/>
            <a:ext cx="2822176" cy="3285357"/>
          </a:xfrm>
          <a:prstGeom prst="rect">
            <a:avLst/>
          </a:prstGeom>
        </p:spPr>
      </p:pic>
      <p:sp>
        <p:nvSpPr>
          <p:cNvPr id="9" name="TextBox 8">
            <a:extLst>
              <a:ext uri="{FF2B5EF4-FFF2-40B4-BE49-F238E27FC236}">
                <a16:creationId xmlns:a16="http://schemas.microsoft.com/office/drawing/2014/main" id="{9E941B51-5755-8C9E-2AFB-E36E2F345383}"/>
              </a:ext>
            </a:extLst>
          </p:cNvPr>
          <p:cNvSpPr txBox="1"/>
          <p:nvPr/>
        </p:nvSpPr>
        <p:spPr>
          <a:xfrm>
            <a:off x="700019" y="1291477"/>
            <a:ext cx="3499547" cy="369332"/>
          </a:xfrm>
          <a:prstGeom prst="rect">
            <a:avLst/>
          </a:prstGeom>
          <a:noFill/>
        </p:spPr>
        <p:txBody>
          <a:bodyPr wrap="square">
            <a:spAutoFit/>
          </a:bodyPr>
          <a:lstStyle/>
          <a:p>
            <a:pPr algn="ctr"/>
            <a:r>
              <a:rPr lang="en-AU" b="0" dirty="0">
                <a:solidFill>
                  <a:srgbClr val="9CDCFE"/>
                </a:solidFill>
                <a:effectLst/>
                <a:latin typeface="Consolas" panose="020B0609020204030204" pitchFamily="49" charset="0"/>
              </a:rPr>
              <a:t>model</a:t>
            </a:r>
            <a:r>
              <a:rPr lang="en-AU" b="0" dirty="0">
                <a:solidFill>
                  <a:srgbClr val="CCCCCC"/>
                </a:solidFill>
                <a:effectLst/>
                <a:latin typeface="Consolas" panose="020B0609020204030204" pitchFamily="49" charset="0"/>
              </a:rPr>
              <a:t> </a:t>
            </a:r>
            <a:r>
              <a:rPr lang="en-AU" b="0" dirty="0">
                <a:solidFill>
                  <a:srgbClr val="D4D4D4"/>
                </a:solidFill>
                <a:effectLst/>
                <a:latin typeface="Consolas" panose="020B0609020204030204" pitchFamily="49" charset="0"/>
              </a:rPr>
              <a:t>=</a:t>
            </a:r>
            <a:r>
              <a:rPr lang="en-AU" b="0" dirty="0">
                <a:solidFill>
                  <a:srgbClr val="CCCCCC"/>
                </a:solidFill>
                <a:effectLst/>
                <a:latin typeface="Consolas" panose="020B0609020204030204" pitchFamily="49" charset="0"/>
              </a:rPr>
              <a:t> </a:t>
            </a:r>
            <a:r>
              <a:rPr lang="en-AU" b="0" dirty="0" err="1">
                <a:solidFill>
                  <a:srgbClr val="4EC9B0"/>
                </a:solidFill>
                <a:effectLst/>
                <a:latin typeface="Consolas" panose="020B0609020204030204" pitchFamily="49" charset="0"/>
              </a:rPr>
              <a:t>LinearRegression</a:t>
            </a:r>
            <a:r>
              <a:rPr lang="en-AU" b="0" dirty="0">
                <a:solidFill>
                  <a:srgbClr val="CCCCCC"/>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0A4882AF-1572-919A-F89F-226F5BCB7882}"/>
              </a:ext>
            </a:extLst>
          </p:cNvPr>
          <p:cNvPicPr>
            <a:picLocks noChangeAspect="1"/>
          </p:cNvPicPr>
          <p:nvPr/>
        </p:nvPicPr>
        <p:blipFill>
          <a:blip r:embed="rId4"/>
          <a:stretch>
            <a:fillRect/>
          </a:stretch>
        </p:blipFill>
        <p:spPr>
          <a:xfrm>
            <a:off x="796073" y="5197190"/>
            <a:ext cx="3305175" cy="933450"/>
          </a:xfrm>
          <a:prstGeom prst="rect">
            <a:avLst/>
          </a:prstGeom>
        </p:spPr>
      </p:pic>
      <p:sp>
        <p:nvSpPr>
          <p:cNvPr id="19" name="TextBox 18">
            <a:extLst>
              <a:ext uri="{FF2B5EF4-FFF2-40B4-BE49-F238E27FC236}">
                <a16:creationId xmlns:a16="http://schemas.microsoft.com/office/drawing/2014/main" id="{D790EC3E-FCF8-D3BA-B3DA-CEE3A8CCB888}"/>
              </a:ext>
            </a:extLst>
          </p:cNvPr>
          <p:cNvSpPr txBox="1"/>
          <p:nvPr/>
        </p:nvSpPr>
        <p:spPr>
          <a:xfrm>
            <a:off x="5106120" y="1291477"/>
            <a:ext cx="6157244" cy="369332"/>
          </a:xfrm>
          <a:prstGeom prst="rect">
            <a:avLst/>
          </a:prstGeom>
          <a:noFill/>
        </p:spPr>
        <p:txBody>
          <a:bodyPr wrap="square">
            <a:spAutoFit/>
          </a:bodyPr>
          <a:lstStyle/>
          <a:p>
            <a:r>
              <a:rPr lang="en-AU" b="0" dirty="0">
                <a:solidFill>
                  <a:srgbClr val="9CDCFE"/>
                </a:solidFill>
                <a:effectLst/>
                <a:latin typeface="Consolas" panose="020B0609020204030204" pitchFamily="49" charset="0"/>
              </a:rPr>
              <a:t>model</a:t>
            </a:r>
            <a:r>
              <a:rPr lang="en-AU" b="0" dirty="0">
                <a:solidFill>
                  <a:srgbClr val="CCCCCC"/>
                </a:solidFill>
                <a:effectLst/>
                <a:latin typeface="Consolas" panose="020B0609020204030204" pitchFamily="49" charset="0"/>
              </a:rPr>
              <a:t> </a:t>
            </a:r>
            <a:r>
              <a:rPr lang="en-AU" b="0" dirty="0">
                <a:solidFill>
                  <a:srgbClr val="D4D4D4"/>
                </a:solidFill>
                <a:effectLst/>
                <a:latin typeface="Consolas" panose="020B0609020204030204" pitchFamily="49" charset="0"/>
              </a:rPr>
              <a:t>=</a:t>
            </a:r>
            <a:r>
              <a:rPr lang="en-AU" b="0" dirty="0">
                <a:solidFill>
                  <a:srgbClr val="CCCCCC"/>
                </a:solidFill>
                <a:effectLst/>
                <a:latin typeface="Consolas" panose="020B0609020204030204" pitchFamily="49" charset="0"/>
              </a:rPr>
              <a:t> </a:t>
            </a:r>
            <a:r>
              <a:rPr lang="en-AU" b="0" dirty="0" err="1">
                <a:solidFill>
                  <a:srgbClr val="4EC9B0"/>
                </a:solidFill>
                <a:effectLst/>
                <a:latin typeface="Consolas" panose="020B0609020204030204" pitchFamily="49" charset="0"/>
              </a:rPr>
              <a:t>RandomForestRegressor</a:t>
            </a:r>
            <a:r>
              <a:rPr lang="en-AU" b="0" dirty="0">
                <a:solidFill>
                  <a:srgbClr val="CCCCCC"/>
                </a:solidFill>
                <a:effectLst/>
                <a:latin typeface="Consolas" panose="020B0609020204030204" pitchFamily="49" charset="0"/>
              </a:rPr>
              <a:t>(</a:t>
            </a:r>
            <a:r>
              <a:rPr lang="en-AU" b="0" dirty="0" err="1">
                <a:solidFill>
                  <a:srgbClr val="9CDCFE"/>
                </a:solidFill>
                <a:effectLst/>
                <a:latin typeface="Consolas" panose="020B0609020204030204" pitchFamily="49" charset="0"/>
              </a:rPr>
              <a:t>n_estimators</a:t>
            </a:r>
            <a:r>
              <a:rPr lang="en-AU" b="0" dirty="0">
                <a:solidFill>
                  <a:srgbClr val="D4D4D4"/>
                </a:solidFill>
                <a:effectLst/>
                <a:latin typeface="Consolas" panose="020B0609020204030204" pitchFamily="49" charset="0"/>
              </a:rPr>
              <a:t>=</a:t>
            </a:r>
            <a:r>
              <a:rPr lang="en-AU" b="0" dirty="0">
                <a:solidFill>
                  <a:srgbClr val="B5CEA8"/>
                </a:solidFill>
                <a:effectLst/>
                <a:latin typeface="Consolas" panose="020B0609020204030204" pitchFamily="49" charset="0"/>
              </a:rPr>
              <a:t>100</a:t>
            </a:r>
            <a:r>
              <a:rPr lang="en-AU" b="0" dirty="0">
                <a:solidFill>
                  <a:srgbClr val="CCCCCC"/>
                </a:solidFill>
                <a:effectLst/>
                <a:latin typeface="Consolas" panose="020B0609020204030204" pitchFamily="49" charset="0"/>
              </a:rPr>
              <a:t>)</a:t>
            </a:r>
          </a:p>
        </p:txBody>
      </p:sp>
      <p:pic>
        <p:nvPicPr>
          <p:cNvPr id="22" name="Picture 21">
            <a:extLst>
              <a:ext uri="{FF2B5EF4-FFF2-40B4-BE49-F238E27FC236}">
                <a16:creationId xmlns:a16="http://schemas.microsoft.com/office/drawing/2014/main" id="{5E11E320-19D2-91E6-788D-69AD15E72864}"/>
              </a:ext>
            </a:extLst>
          </p:cNvPr>
          <p:cNvPicPr>
            <a:picLocks noChangeAspect="1"/>
          </p:cNvPicPr>
          <p:nvPr/>
        </p:nvPicPr>
        <p:blipFill>
          <a:blip r:embed="rId5"/>
          <a:stretch>
            <a:fillRect/>
          </a:stretch>
        </p:blipFill>
        <p:spPr>
          <a:xfrm>
            <a:off x="5121066" y="1786321"/>
            <a:ext cx="2822176" cy="3256357"/>
          </a:xfrm>
          <a:prstGeom prst="rect">
            <a:avLst/>
          </a:prstGeom>
        </p:spPr>
      </p:pic>
      <p:pic>
        <p:nvPicPr>
          <p:cNvPr id="25" name="Picture 24">
            <a:extLst>
              <a:ext uri="{FF2B5EF4-FFF2-40B4-BE49-F238E27FC236}">
                <a16:creationId xmlns:a16="http://schemas.microsoft.com/office/drawing/2014/main" id="{2395C9F4-1F84-DC5F-5EFB-BB3DB3649540}"/>
              </a:ext>
            </a:extLst>
          </p:cNvPr>
          <p:cNvPicPr>
            <a:picLocks noChangeAspect="1"/>
          </p:cNvPicPr>
          <p:nvPr/>
        </p:nvPicPr>
        <p:blipFill>
          <a:blip r:embed="rId6"/>
          <a:stretch>
            <a:fillRect/>
          </a:stretch>
        </p:blipFill>
        <p:spPr>
          <a:xfrm>
            <a:off x="4879567" y="5189651"/>
            <a:ext cx="3305175" cy="948527"/>
          </a:xfrm>
          <a:prstGeom prst="rect">
            <a:avLst/>
          </a:prstGeom>
        </p:spPr>
      </p:pic>
      <p:pic>
        <p:nvPicPr>
          <p:cNvPr id="28" name="Picture 27">
            <a:extLst>
              <a:ext uri="{FF2B5EF4-FFF2-40B4-BE49-F238E27FC236}">
                <a16:creationId xmlns:a16="http://schemas.microsoft.com/office/drawing/2014/main" id="{E7CD6132-4986-5F7E-41AA-E6CF21C47BD2}"/>
              </a:ext>
            </a:extLst>
          </p:cNvPr>
          <p:cNvPicPr>
            <a:picLocks noChangeAspect="1"/>
          </p:cNvPicPr>
          <p:nvPr/>
        </p:nvPicPr>
        <p:blipFill>
          <a:blip r:embed="rId7"/>
          <a:stretch>
            <a:fillRect/>
          </a:stretch>
        </p:blipFill>
        <p:spPr>
          <a:xfrm>
            <a:off x="8069428" y="2467905"/>
            <a:ext cx="3570771" cy="2117117"/>
          </a:xfrm>
          <a:prstGeom prst="rect">
            <a:avLst/>
          </a:prstGeom>
        </p:spPr>
      </p:pic>
      <p:cxnSp>
        <p:nvCxnSpPr>
          <p:cNvPr id="32" name="Straight Connector 31">
            <a:extLst>
              <a:ext uri="{FF2B5EF4-FFF2-40B4-BE49-F238E27FC236}">
                <a16:creationId xmlns:a16="http://schemas.microsoft.com/office/drawing/2014/main" id="{0B48D159-2F67-C7C0-6F57-C9226D4A2421}"/>
              </a:ext>
            </a:extLst>
          </p:cNvPr>
          <p:cNvCxnSpPr/>
          <p:nvPr/>
        </p:nvCxnSpPr>
        <p:spPr>
          <a:xfrm>
            <a:off x="4486542" y="1726250"/>
            <a:ext cx="0" cy="39376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13E9D28-36A9-994B-D027-899E25CC1D2F}"/>
              </a:ext>
            </a:extLst>
          </p:cNvPr>
          <p:cNvSpPr/>
          <p:nvPr/>
        </p:nvSpPr>
        <p:spPr>
          <a:xfrm>
            <a:off x="784379" y="5197190"/>
            <a:ext cx="3328561" cy="39077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CEAC8D8E-7A54-2707-261B-598F50140242}"/>
              </a:ext>
            </a:extLst>
          </p:cNvPr>
          <p:cNvSpPr/>
          <p:nvPr/>
        </p:nvSpPr>
        <p:spPr>
          <a:xfrm>
            <a:off x="4879567" y="5189651"/>
            <a:ext cx="3328561" cy="39077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8595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250762"/>
            <a:ext cx="5683309" cy="650636"/>
          </a:xfrm>
        </p:spPr>
        <p:txBody>
          <a:bodyPr anchor="b">
            <a:normAutofit fontScale="90000"/>
          </a:bodyPr>
          <a:lstStyle/>
          <a:p>
            <a:r>
              <a:rPr lang="en-AU" dirty="0">
                <a:solidFill>
                  <a:schemeClr val="bg1"/>
                </a:solidFill>
              </a:rPr>
              <a:t>Tableau - Dashboard</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graph&#10;&#10;Description automatically generated with low confidence">
            <a:extLst>
              <a:ext uri="{FF2B5EF4-FFF2-40B4-BE49-F238E27FC236}">
                <a16:creationId xmlns:a16="http://schemas.microsoft.com/office/drawing/2014/main" id="{6CFCFD82-8F44-BA89-C906-6B43A1B49813}"/>
              </a:ext>
            </a:extLst>
          </p:cNvPr>
          <p:cNvPicPr>
            <a:picLocks noChangeAspect="1"/>
          </p:cNvPicPr>
          <p:nvPr/>
        </p:nvPicPr>
        <p:blipFill rotWithShape="1">
          <a:blip r:embed="rId3">
            <a:extLst>
              <a:ext uri="{28A0092B-C50C-407E-A947-70E740481C1C}">
                <a14:useLocalDpi xmlns:a14="http://schemas.microsoft.com/office/drawing/2010/main" val="0"/>
              </a:ext>
            </a:extLst>
          </a:blip>
          <a:srcRect b="39303"/>
          <a:stretch/>
        </p:blipFill>
        <p:spPr>
          <a:xfrm>
            <a:off x="204845" y="1422400"/>
            <a:ext cx="5514933" cy="3975042"/>
          </a:xfrm>
          <a:prstGeom prst="rect">
            <a:avLst/>
          </a:prstGeom>
        </p:spPr>
      </p:pic>
      <p:pic>
        <p:nvPicPr>
          <p:cNvPr id="6" name="Picture 5" descr="A screenshot of a graph&#10;&#10;Description automatically generated with low confidence">
            <a:extLst>
              <a:ext uri="{FF2B5EF4-FFF2-40B4-BE49-F238E27FC236}">
                <a16:creationId xmlns:a16="http://schemas.microsoft.com/office/drawing/2014/main" id="{EF03DEA6-1FD5-A2D1-BD28-69D25E20A5DE}"/>
              </a:ext>
            </a:extLst>
          </p:cNvPr>
          <p:cNvPicPr>
            <a:picLocks noChangeAspect="1"/>
          </p:cNvPicPr>
          <p:nvPr/>
        </p:nvPicPr>
        <p:blipFill rotWithShape="1">
          <a:blip r:embed="rId3">
            <a:extLst>
              <a:ext uri="{28A0092B-C50C-407E-A947-70E740481C1C}">
                <a14:useLocalDpi xmlns:a14="http://schemas.microsoft.com/office/drawing/2010/main" val="0"/>
              </a:ext>
            </a:extLst>
          </a:blip>
          <a:srcRect t="60697"/>
          <a:stretch/>
        </p:blipFill>
        <p:spPr>
          <a:xfrm>
            <a:off x="5799804" y="1979695"/>
            <a:ext cx="6210574" cy="2898609"/>
          </a:xfrm>
          <a:prstGeom prst="rect">
            <a:avLst/>
          </a:prstGeom>
        </p:spPr>
      </p:pic>
    </p:spTree>
    <p:extLst>
      <p:ext uri="{BB962C8B-B14F-4D97-AF65-F5344CB8AC3E}">
        <p14:creationId xmlns:p14="http://schemas.microsoft.com/office/powerpoint/2010/main" val="2257917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ight, vehicle, car, wheel&#10;&#10;Description automatically generated">
            <a:extLst>
              <a:ext uri="{FF2B5EF4-FFF2-40B4-BE49-F238E27FC236}">
                <a16:creationId xmlns:a16="http://schemas.microsoft.com/office/drawing/2014/main" id="{B8D6678D-398D-AA0C-0E54-931C9A3F48B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b="6226"/>
          <a:stretch/>
        </p:blipFill>
        <p:spPr>
          <a:xfrm>
            <a:off x="0" y="-120062"/>
            <a:ext cx="12188930" cy="6857990"/>
          </a:xfrm>
          <a:prstGeom prst="rect">
            <a:avLst/>
          </a:prstGeom>
        </p:spPr>
      </p:pic>
      <p:sp>
        <p:nvSpPr>
          <p:cNvPr id="2" name="Title 1">
            <a:extLst>
              <a:ext uri="{FF2B5EF4-FFF2-40B4-BE49-F238E27FC236}">
                <a16:creationId xmlns:a16="http://schemas.microsoft.com/office/drawing/2014/main" id="{645D366D-DA7E-FA9C-33EB-EC866ACA0C3D}"/>
              </a:ext>
            </a:extLst>
          </p:cNvPr>
          <p:cNvSpPr>
            <a:spLocks noGrp="1"/>
          </p:cNvSpPr>
          <p:nvPr>
            <p:ph type="ctrTitle"/>
          </p:nvPr>
        </p:nvSpPr>
        <p:spPr>
          <a:xfrm>
            <a:off x="1524000" y="1122363"/>
            <a:ext cx="9144000" cy="3063240"/>
          </a:xfrm>
        </p:spPr>
        <p:txBody>
          <a:bodyPr>
            <a:normAutofit/>
          </a:bodyPr>
          <a:lstStyle/>
          <a:p>
            <a:r>
              <a:rPr lang="en-AU" dirty="0">
                <a:solidFill>
                  <a:srgbClr val="FFFFFF"/>
                </a:solidFill>
              </a:rPr>
              <a:t>Thank you</a:t>
            </a:r>
          </a:p>
        </p:txBody>
      </p:sp>
      <p:sp>
        <p:nvSpPr>
          <p:cNvPr id="3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26DE8C01-6519-913E-3342-7412438A4B82}"/>
              </a:ext>
            </a:extLst>
          </p:cNvPr>
          <p:cNvSpPr txBox="1">
            <a:spLocks/>
          </p:cNvSpPr>
          <p:nvPr/>
        </p:nvSpPr>
        <p:spPr>
          <a:xfrm>
            <a:off x="9411855" y="6326356"/>
            <a:ext cx="2660072" cy="517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AU" dirty="0">
                <a:solidFill>
                  <a:srgbClr val="FFFFFF"/>
                </a:solidFill>
              </a:rPr>
              <a:t>Jonathan Martinez</a:t>
            </a:r>
          </a:p>
        </p:txBody>
      </p:sp>
    </p:spTree>
    <p:extLst>
      <p:ext uri="{BB962C8B-B14F-4D97-AF65-F5344CB8AC3E}">
        <p14:creationId xmlns:p14="http://schemas.microsoft.com/office/powerpoint/2010/main" val="267683148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1104900" y="910431"/>
            <a:ext cx="4724400" cy="1466455"/>
          </a:xfrm>
        </p:spPr>
        <p:txBody>
          <a:bodyPr anchor="b">
            <a:normAutofit/>
          </a:bodyPr>
          <a:lstStyle/>
          <a:p>
            <a:r>
              <a:rPr lang="en-AU" dirty="0">
                <a:solidFill>
                  <a:schemeClr val="bg1"/>
                </a:solidFill>
              </a:rPr>
              <a:t>Objective</a:t>
            </a:r>
          </a:p>
        </p:txBody>
      </p:sp>
      <p:sp>
        <p:nvSpPr>
          <p:cNvPr id="11" name="Content Placeholder 10">
            <a:extLst>
              <a:ext uri="{FF2B5EF4-FFF2-40B4-BE49-F238E27FC236}">
                <a16:creationId xmlns:a16="http://schemas.microsoft.com/office/drawing/2014/main" id="{2B51A83A-DCB1-4891-9AFD-CBD596416450}"/>
              </a:ext>
            </a:extLst>
          </p:cNvPr>
          <p:cNvSpPr>
            <a:spLocks noGrp="1"/>
          </p:cNvSpPr>
          <p:nvPr>
            <p:ph idx="1"/>
          </p:nvPr>
        </p:nvSpPr>
        <p:spPr>
          <a:xfrm>
            <a:off x="1104900" y="2492080"/>
            <a:ext cx="4724400" cy="3015849"/>
          </a:xfrm>
        </p:spPr>
        <p:txBody>
          <a:bodyPr>
            <a:normAutofit/>
          </a:bodyPr>
          <a:lstStyle/>
          <a:p>
            <a:r>
              <a:rPr lang="en-AU" sz="2000" dirty="0">
                <a:solidFill>
                  <a:schemeClr val="bg1"/>
                </a:solidFill>
              </a:rPr>
              <a:t>Develop a deep learning model for predicting the prices of used cars. By utilising advanced machine learning techniques, the model will analyse various factors such as car specifications, year model, mileage, brand, and other relevant features to accurately estimate the market value of a used car. </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079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1104900" y="910431"/>
            <a:ext cx="4724400" cy="1466455"/>
          </a:xfrm>
        </p:spPr>
        <p:txBody>
          <a:bodyPr anchor="b">
            <a:normAutofit/>
          </a:bodyPr>
          <a:lstStyle/>
          <a:p>
            <a:r>
              <a:rPr lang="en-AU" dirty="0">
                <a:solidFill>
                  <a:schemeClr val="bg1"/>
                </a:solidFill>
              </a:rPr>
              <a:t>Process | Content</a:t>
            </a:r>
          </a:p>
        </p:txBody>
      </p:sp>
      <p:sp>
        <p:nvSpPr>
          <p:cNvPr id="11" name="Content Placeholder 10">
            <a:extLst>
              <a:ext uri="{FF2B5EF4-FFF2-40B4-BE49-F238E27FC236}">
                <a16:creationId xmlns:a16="http://schemas.microsoft.com/office/drawing/2014/main" id="{2B51A83A-DCB1-4891-9AFD-CBD596416450}"/>
              </a:ext>
            </a:extLst>
          </p:cNvPr>
          <p:cNvSpPr>
            <a:spLocks noGrp="1"/>
          </p:cNvSpPr>
          <p:nvPr>
            <p:ph idx="1"/>
          </p:nvPr>
        </p:nvSpPr>
        <p:spPr>
          <a:xfrm>
            <a:off x="1104900" y="2492080"/>
            <a:ext cx="4724400" cy="3015849"/>
          </a:xfrm>
        </p:spPr>
        <p:txBody>
          <a:bodyPr>
            <a:normAutofit fontScale="92500" lnSpcReduction="10000"/>
          </a:bodyPr>
          <a:lstStyle/>
          <a:p>
            <a:pPr marL="457200" indent="-457200">
              <a:buFont typeface="+mj-lt"/>
              <a:buAutoNum type="arabicPeriod"/>
            </a:pPr>
            <a:r>
              <a:rPr lang="en-AU" sz="2000" dirty="0">
                <a:solidFill>
                  <a:schemeClr val="bg1"/>
                </a:solidFill>
              </a:rPr>
              <a:t>Data sourcing</a:t>
            </a:r>
          </a:p>
          <a:p>
            <a:pPr marL="457200" indent="-457200">
              <a:buFont typeface="+mj-lt"/>
              <a:buAutoNum type="arabicPeriod"/>
            </a:pPr>
            <a:r>
              <a:rPr lang="en-AU" sz="2000" dirty="0">
                <a:solidFill>
                  <a:schemeClr val="bg1"/>
                </a:solidFill>
              </a:rPr>
              <a:t>Data collection (web scraping)</a:t>
            </a:r>
          </a:p>
          <a:p>
            <a:pPr marL="457200" indent="-457200">
              <a:buFont typeface="+mj-lt"/>
              <a:buAutoNum type="arabicPeriod"/>
            </a:pPr>
            <a:r>
              <a:rPr lang="en-AU" sz="2000" dirty="0">
                <a:solidFill>
                  <a:schemeClr val="bg1"/>
                </a:solidFill>
              </a:rPr>
              <a:t>Data cleaning (drop columns and rows, null values, datatypes, etc.)</a:t>
            </a:r>
          </a:p>
          <a:p>
            <a:pPr marL="457200" indent="-457200">
              <a:buFont typeface="+mj-lt"/>
              <a:buAutoNum type="arabicPeriod"/>
            </a:pPr>
            <a:r>
              <a:rPr lang="en-AU" sz="2000" dirty="0">
                <a:solidFill>
                  <a:schemeClr val="bg1"/>
                </a:solidFill>
              </a:rPr>
              <a:t>Data analysis and visualisation (plots and regression models)</a:t>
            </a:r>
          </a:p>
          <a:p>
            <a:pPr marL="457200" indent="-457200">
              <a:buFont typeface="+mj-lt"/>
              <a:buAutoNum type="arabicPeriod"/>
            </a:pPr>
            <a:r>
              <a:rPr lang="en-AU" sz="2000" dirty="0">
                <a:solidFill>
                  <a:schemeClr val="bg1"/>
                </a:solidFill>
              </a:rPr>
              <a:t>Analysis of the results</a:t>
            </a:r>
          </a:p>
          <a:p>
            <a:pPr marL="457200" indent="-457200">
              <a:buFont typeface="+mj-lt"/>
              <a:buAutoNum type="arabicPeriod"/>
            </a:pPr>
            <a:r>
              <a:rPr lang="en-AU" sz="2000" dirty="0">
                <a:solidFill>
                  <a:schemeClr val="bg1"/>
                </a:solidFill>
              </a:rPr>
              <a:t>Tableau (dashboard)</a:t>
            </a:r>
          </a:p>
          <a:p>
            <a:pPr marL="457200" indent="-457200">
              <a:buFont typeface="+mj-lt"/>
              <a:buAutoNum type="arabicPeriod"/>
            </a:pPr>
            <a:r>
              <a:rPr lang="en-AU" sz="2000" dirty="0">
                <a:solidFill>
                  <a:schemeClr val="bg1"/>
                </a:solidFill>
              </a:rPr>
              <a:t>Conclusions</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0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sourcing</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08E2EF94-3D74-57DC-0151-7155067A0BDB}"/>
              </a:ext>
            </a:extLst>
          </p:cNvPr>
          <p:cNvPicPr>
            <a:picLocks noGrp="1" noChangeAspect="1"/>
          </p:cNvPicPr>
          <p:nvPr>
            <p:ph idx="1"/>
          </p:nvPr>
        </p:nvPicPr>
        <p:blipFill>
          <a:blip r:embed="rId3"/>
          <a:stretch>
            <a:fillRect/>
          </a:stretch>
        </p:blipFill>
        <p:spPr>
          <a:xfrm>
            <a:off x="408311" y="2812493"/>
            <a:ext cx="1976831" cy="980694"/>
          </a:xfrm>
          <a:prstGeom prst="rect">
            <a:avLst/>
          </a:prstGeom>
        </p:spPr>
      </p:pic>
      <p:pic>
        <p:nvPicPr>
          <p:cNvPr id="9" name="Picture 8">
            <a:extLst>
              <a:ext uri="{FF2B5EF4-FFF2-40B4-BE49-F238E27FC236}">
                <a16:creationId xmlns:a16="http://schemas.microsoft.com/office/drawing/2014/main" id="{C1AEB7D1-566B-E5F0-4FF9-910406717F93}"/>
              </a:ext>
            </a:extLst>
          </p:cNvPr>
          <p:cNvPicPr>
            <a:picLocks noChangeAspect="1"/>
          </p:cNvPicPr>
          <p:nvPr/>
        </p:nvPicPr>
        <p:blipFill>
          <a:blip r:embed="rId4"/>
          <a:stretch>
            <a:fillRect/>
          </a:stretch>
        </p:blipFill>
        <p:spPr>
          <a:xfrm>
            <a:off x="6299865" y="2360693"/>
            <a:ext cx="5483824" cy="3023302"/>
          </a:xfrm>
          <a:prstGeom prst="rect">
            <a:avLst/>
          </a:prstGeom>
        </p:spPr>
      </p:pic>
      <p:pic>
        <p:nvPicPr>
          <p:cNvPr id="12" name="Picture 11">
            <a:extLst>
              <a:ext uri="{FF2B5EF4-FFF2-40B4-BE49-F238E27FC236}">
                <a16:creationId xmlns:a16="http://schemas.microsoft.com/office/drawing/2014/main" id="{B24B5961-80B8-A4BB-2ECE-FE9612FC58FA}"/>
              </a:ext>
            </a:extLst>
          </p:cNvPr>
          <p:cNvPicPr>
            <a:picLocks noChangeAspect="1"/>
          </p:cNvPicPr>
          <p:nvPr/>
        </p:nvPicPr>
        <p:blipFill>
          <a:blip r:embed="rId5"/>
          <a:stretch>
            <a:fillRect/>
          </a:stretch>
        </p:blipFill>
        <p:spPr>
          <a:xfrm>
            <a:off x="408312" y="3908380"/>
            <a:ext cx="5609448" cy="2621937"/>
          </a:xfrm>
          <a:prstGeom prst="rect">
            <a:avLst/>
          </a:prstGeom>
        </p:spPr>
      </p:pic>
      <p:pic>
        <p:nvPicPr>
          <p:cNvPr id="15" name="Picture 14" descr="A logo of a company&#10;&#10;Description automatically generated with low confidence">
            <a:extLst>
              <a:ext uri="{FF2B5EF4-FFF2-40B4-BE49-F238E27FC236}">
                <a16:creationId xmlns:a16="http://schemas.microsoft.com/office/drawing/2014/main" id="{440056BA-0051-AEDA-E196-E7F23829B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865" y="1113722"/>
            <a:ext cx="1796473" cy="1131778"/>
          </a:xfrm>
          <a:prstGeom prst="rect">
            <a:avLst/>
          </a:prstGeom>
        </p:spPr>
      </p:pic>
      <p:pic>
        <p:nvPicPr>
          <p:cNvPr id="17" name="Picture 16">
            <a:extLst>
              <a:ext uri="{FF2B5EF4-FFF2-40B4-BE49-F238E27FC236}">
                <a16:creationId xmlns:a16="http://schemas.microsoft.com/office/drawing/2014/main" id="{8D0A79A6-43E4-ED59-97FD-93B5056F8E50}"/>
              </a:ext>
            </a:extLst>
          </p:cNvPr>
          <p:cNvPicPr>
            <a:picLocks noChangeAspect="1"/>
          </p:cNvPicPr>
          <p:nvPr/>
        </p:nvPicPr>
        <p:blipFill>
          <a:blip r:embed="rId7"/>
          <a:stretch>
            <a:fillRect/>
          </a:stretch>
        </p:blipFill>
        <p:spPr>
          <a:xfrm>
            <a:off x="3273908" y="1776380"/>
            <a:ext cx="2077558" cy="1168626"/>
          </a:xfrm>
          <a:prstGeom prst="rect">
            <a:avLst/>
          </a:prstGeom>
        </p:spPr>
      </p:pic>
      <p:sp>
        <p:nvSpPr>
          <p:cNvPr id="19" name="Rectangle 18">
            <a:extLst>
              <a:ext uri="{FF2B5EF4-FFF2-40B4-BE49-F238E27FC236}">
                <a16:creationId xmlns:a16="http://schemas.microsoft.com/office/drawing/2014/main" id="{EE364FB6-569E-0D6E-556E-13CC0E5E80D8}"/>
              </a:ext>
            </a:extLst>
          </p:cNvPr>
          <p:cNvSpPr/>
          <p:nvPr/>
        </p:nvSpPr>
        <p:spPr>
          <a:xfrm>
            <a:off x="3438751" y="4446250"/>
            <a:ext cx="2537175" cy="12575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11FE9BD-6F8C-B470-98C1-A5016C6C331B}"/>
              </a:ext>
            </a:extLst>
          </p:cNvPr>
          <p:cNvSpPr/>
          <p:nvPr/>
        </p:nvSpPr>
        <p:spPr>
          <a:xfrm>
            <a:off x="462851" y="4590472"/>
            <a:ext cx="2537175" cy="125750"/>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8378B37C-932E-6CCE-88E4-807FECD45E74}"/>
              </a:ext>
            </a:extLst>
          </p:cNvPr>
          <p:cNvSpPr/>
          <p:nvPr/>
        </p:nvSpPr>
        <p:spPr>
          <a:xfrm>
            <a:off x="550596" y="5254091"/>
            <a:ext cx="5323731" cy="134987"/>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FA4981CD-A9BD-FFFE-E3DD-EE6BFE1554BE}"/>
              </a:ext>
            </a:extLst>
          </p:cNvPr>
          <p:cNvSpPr/>
          <p:nvPr/>
        </p:nvSpPr>
        <p:spPr>
          <a:xfrm>
            <a:off x="550596" y="5384769"/>
            <a:ext cx="1259731" cy="134987"/>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35F1069A-001E-A43D-198E-F9E953CAAC68}"/>
              </a:ext>
            </a:extLst>
          </p:cNvPr>
          <p:cNvPicPr>
            <a:picLocks noChangeAspect="1"/>
          </p:cNvPicPr>
          <p:nvPr/>
        </p:nvPicPr>
        <p:blipFill>
          <a:blip r:embed="rId8"/>
          <a:stretch>
            <a:fillRect/>
          </a:stretch>
        </p:blipFill>
        <p:spPr>
          <a:xfrm>
            <a:off x="7866187" y="811435"/>
            <a:ext cx="586509" cy="586509"/>
          </a:xfrm>
          <a:prstGeom prst="rect">
            <a:avLst/>
          </a:prstGeom>
        </p:spPr>
      </p:pic>
    </p:spTree>
    <p:extLst>
      <p:ext uri="{BB962C8B-B14F-4D97-AF65-F5344CB8AC3E}">
        <p14:creationId xmlns:p14="http://schemas.microsoft.com/office/powerpoint/2010/main" val="2988176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03E96CC-5F45-40B8-B901-BC49C8CC3F01}"/>
              </a:ext>
            </a:extLst>
          </p:cNvPr>
          <p:cNvPicPr>
            <a:picLocks noChangeAspect="1"/>
          </p:cNvPicPr>
          <p:nvPr/>
        </p:nvPicPr>
        <p:blipFill rotWithShape="1">
          <a:blip r:embed="rId2"/>
          <a:srcRect t="2587" b="4205"/>
          <a:stretch/>
        </p:blipFill>
        <p:spPr>
          <a:xfrm>
            <a:off x="198296" y="193963"/>
            <a:ext cx="11799740" cy="6465454"/>
          </a:xfrm>
          <a:prstGeom prst="rect">
            <a:avLst/>
          </a:prstGeom>
        </p:spPr>
      </p:pic>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366509" y="810286"/>
            <a:ext cx="2607600" cy="650636"/>
          </a:xfrm>
        </p:spPr>
        <p:txBody>
          <a:bodyPr anchor="b">
            <a:normAutofit fontScale="90000"/>
          </a:bodyPr>
          <a:lstStyle/>
          <a:p>
            <a:r>
              <a:rPr lang="en-AU" dirty="0">
                <a:solidFill>
                  <a:schemeClr val="bg1"/>
                </a:solidFill>
              </a:rPr>
              <a:t>Data collection</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B66D84E-9BC7-EAC4-D846-CF4782067CFA}"/>
              </a:ext>
            </a:extLst>
          </p:cNvPr>
          <p:cNvPicPr>
            <a:picLocks noChangeAspect="1"/>
          </p:cNvPicPr>
          <p:nvPr/>
        </p:nvPicPr>
        <p:blipFill>
          <a:blip r:embed="rId3"/>
          <a:stretch>
            <a:fillRect/>
          </a:stretch>
        </p:blipFill>
        <p:spPr>
          <a:xfrm>
            <a:off x="5219209" y="975237"/>
            <a:ext cx="1874317" cy="1033335"/>
          </a:xfrm>
          <a:prstGeom prst="rect">
            <a:avLst/>
          </a:prstGeom>
        </p:spPr>
      </p:pic>
      <p:sp>
        <p:nvSpPr>
          <p:cNvPr id="31" name="Content Placeholder 10">
            <a:extLst>
              <a:ext uri="{FF2B5EF4-FFF2-40B4-BE49-F238E27FC236}">
                <a16:creationId xmlns:a16="http://schemas.microsoft.com/office/drawing/2014/main" id="{07591050-27AC-9791-C352-0FA0DFA53139}"/>
              </a:ext>
            </a:extLst>
          </p:cNvPr>
          <p:cNvSpPr>
            <a:spLocks noGrp="1"/>
          </p:cNvSpPr>
          <p:nvPr>
            <p:ph idx="1"/>
          </p:nvPr>
        </p:nvSpPr>
        <p:spPr>
          <a:xfrm>
            <a:off x="366509" y="1478015"/>
            <a:ext cx="2607600" cy="2222314"/>
          </a:xfrm>
        </p:spPr>
        <p:txBody>
          <a:bodyPr>
            <a:normAutofit/>
          </a:bodyPr>
          <a:lstStyle/>
          <a:p>
            <a:pPr marL="0" indent="0">
              <a:buNone/>
            </a:pPr>
            <a:r>
              <a:rPr lang="en-US" sz="1050" b="1" dirty="0">
                <a:solidFill>
                  <a:schemeClr val="bg1"/>
                </a:solidFill>
              </a:rPr>
              <a:t>Site: </a:t>
            </a:r>
            <a:r>
              <a:rPr lang="en-US" sz="1050" dirty="0">
                <a:solidFill>
                  <a:schemeClr val="bg1"/>
                </a:solidFill>
              </a:rPr>
              <a:t>https://www.autotrader.com.au/for-sale/wa/perth?distance=25</a:t>
            </a:r>
          </a:p>
          <a:p>
            <a:pPr marL="0" indent="0">
              <a:buNone/>
            </a:pPr>
            <a:r>
              <a:rPr lang="en-US" sz="1050" b="1" dirty="0">
                <a:solidFill>
                  <a:schemeClr val="bg1"/>
                </a:solidFill>
              </a:rPr>
              <a:t>Scope: </a:t>
            </a:r>
            <a:r>
              <a:rPr lang="en-US" sz="1050" dirty="0">
                <a:solidFill>
                  <a:schemeClr val="bg1"/>
                </a:solidFill>
              </a:rPr>
              <a:t>Perth WA, 25km radius from postcode 6000.</a:t>
            </a:r>
          </a:p>
          <a:p>
            <a:pPr marL="0" indent="0">
              <a:buNone/>
            </a:pPr>
            <a:r>
              <a:rPr lang="en-US" sz="1050" b="1" dirty="0">
                <a:solidFill>
                  <a:schemeClr val="bg1"/>
                </a:solidFill>
              </a:rPr>
              <a:t>Pages scraped on the website: </a:t>
            </a:r>
            <a:r>
              <a:rPr lang="en-US" sz="1050" dirty="0">
                <a:solidFill>
                  <a:schemeClr val="bg1"/>
                </a:solidFill>
              </a:rPr>
              <a:t>251 </a:t>
            </a:r>
          </a:p>
          <a:p>
            <a:pPr marL="0" indent="0">
              <a:buNone/>
            </a:pPr>
            <a:r>
              <a:rPr lang="en-US" sz="1050" b="1" dirty="0">
                <a:solidFill>
                  <a:schemeClr val="bg1"/>
                </a:solidFill>
              </a:rPr>
              <a:t>Data size: </a:t>
            </a:r>
            <a:r>
              <a:rPr lang="en-US" sz="1050" dirty="0">
                <a:solidFill>
                  <a:schemeClr val="bg1"/>
                </a:solidFill>
              </a:rPr>
              <a:t>57 columns, 5671 records (many duplicates due to interruptions of a random survey prompt that stopped the scraping process). Records expected: 3,000.</a:t>
            </a:r>
          </a:p>
          <a:p>
            <a:pPr marL="0" indent="0">
              <a:buNone/>
            </a:pPr>
            <a:r>
              <a:rPr lang="en-US" sz="1050" b="1" dirty="0">
                <a:solidFill>
                  <a:schemeClr val="bg1"/>
                </a:solidFill>
              </a:rPr>
              <a:t>Output: </a:t>
            </a:r>
            <a:r>
              <a:rPr lang="en-US" sz="1050" dirty="0">
                <a:solidFill>
                  <a:schemeClr val="bg1"/>
                </a:solidFill>
              </a:rPr>
              <a:t>csv file (output_from_1_to_251.csv).</a:t>
            </a:r>
          </a:p>
          <a:p>
            <a:pPr marL="0" indent="0">
              <a:buNone/>
            </a:pPr>
            <a:endParaRPr lang="en-AU" sz="1050" dirty="0">
              <a:solidFill>
                <a:schemeClr val="bg1"/>
              </a:solidFill>
            </a:endParaRPr>
          </a:p>
        </p:txBody>
      </p:sp>
      <p:pic>
        <p:nvPicPr>
          <p:cNvPr id="33" name="Picture 32">
            <a:extLst>
              <a:ext uri="{FF2B5EF4-FFF2-40B4-BE49-F238E27FC236}">
                <a16:creationId xmlns:a16="http://schemas.microsoft.com/office/drawing/2014/main" id="{52F37A72-3ED1-6E13-944C-DBA8D1508F57}"/>
              </a:ext>
            </a:extLst>
          </p:cNvPr>
          <p:cNvPicPr>
            <a:picLocks noChangeAspect="1"/>
          </p:cNvPicPr>
          <p:nvPr/>
        </p:nvPicPr>
        <p:blipFill>
          <a:blip r:embed="rId4"/>
          <a:stretch>
            <a:fillRect/>
          </a:stretch>
        </p:blipFill>
        <p:spPr>
          <a:xfrm>
            <a:off x="457068" y="3742882"/>
            <a:ext cx="1786158" cy="1786158"/>
          </a:xfrm>
          <a:prstGeom prst="rect">
            <a:avLst/>
          </a:prstGeom>
        </p:spPr>
      </p:pic>
      <p:sp>
        <p:nvSpPr>
          <p:cNvPr id="34" name="Rectangle 33">
            <a:extLst>
              <a:ext uri="{FF2B5EF4-FFF2-40B4-BE49-F238E27FC236}">
                <a16:creationId xmlns:a16="http://schemas.microsoft.com/office/drawing/2014/main" id="{ED3BC0E3-1C67-E972-C7D9-99F030B5E4A7}"/>
              </a:ext>
            </a:extLst>
          </p:cNvPr>
          <p:cNvSpPr/>
          <p:nvPr/>
        </p:nvSpPr>
        <p:spPr>
          <a:xfrm>
            <a:off x="437774" y="3734341"/>
            <a:ext cx="1802799" cy="1786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5276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collection</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B5DD89-5982-C51F-98CD-86EE7D208BA4}"/>
              </a:ext>
            </a:extLst>
          </p:cNvPr>
          <p:cNvPicPr>
            <a:picLocks noChangeAspect="1"/>
          </p:cNvPicPr>
          <p:nvPr/>
        </p:nvPicPr>
        <p:blipFill rotWithShape="1">
          <a:blip r:embed="rId3"/>
          <a:srcRect b="30036"/>
          <a:stretch/>
        </p:blipFill>
        <p:spPr>
          <a:xfrm>
            <a:off x="516434" y="932139"/>
            <a:ext cx="5921311" cy="2283981"/>
          </a:xfrm>
          <a:prstGeom prst="rect">
            <a:avLst/>
          </a:prstGeom>
        </p:spPr>
      </p:pic>
      <p:pic>
        <p:nvPicPr>
          <p:cNvPr id="8" name="Picture 7">
            <a:extLst>
              <a:ext uri="{FF2B5EF4-FFF2-40B4-BE49-F238E27FC236}">
                <a16:creationId xmlns:a16="http://schemas.microsoft.com/office/drawing/2014/main" id="{BD4F4FD2-420A-F0AF-DB2C-6C633426E964}"/>
              </a:ext>
            </a:extLst>
          </p:cNvPr>
          <p:cNvPicPr>
            <a:picLocks noChangeAspect="1"/>
          </p:cNvPicPr>
          <p:nvPr/>
        </p:nvPicPr>
        <p:blipFill>
          <a:blip r:embed="rId4"/>
          <a:stretch>
            <a:fillRect/>
          </a:stretch>
        </p:blipFill>
        <p:spPr>
          <a:xfrm>
            <a:off x="1068537" y="3331303"/>
            <a:ext cx="3758453" cy="3354800"/>
          </a:xfrm>
          <a:prstGeom prst="rect">
            <a:avLst/>
          </a:prstGeom>
        </p:spPr>
      </p:pic>
      <p:pic>
        <p:nvPicPr>
          <p:cNvPr id="13" name="Picture 12">
            <a:extLst>
              <a:ext uri="{FF2B5EF4-FFF2-40B4-BE49-F238E27FC236}">
                <a16:creationId xmlns:a16="http://schemas.microsoft.com/office/drawing/2014/main" id="{04E2F10D-C85B-8D34-6E81-FD6B4507E00D}"/>
              </a:ext>
            </a:extLst>
          </p:cNvPr>
          <p:cNvPicPr>
            <a:picLocks noChangeAspect="1"/>
          </p:cNvPicPr>
          <p:nvPr/>
        </p:nvPicPr>
        <p:blipFill>
          <a:blip r:embed="rId5"/>
          <a:stretch>
            <a:fillRect/>
          </a:stretch>
        </p:blipFill>
        <p:spPr>
          <a:xfrm>
            <a:off x="6544313" y="155437"/>
            <a:ext cx="2475317" cy="6527322"/>
          </a:xfrm>
          <a:prstGeom prst="rect">
            <a:avLst/>
          </a:prstGeom>
        </p:spPr>
      </p:pic>
      <p:pic>
        <p:nvPicPr>
          <p:cNvPr id="25" name="Picture 24">
            <a:extLst>
              <a:ext uri="{FF2B5EF4-FFF2-40B4-BE49-F238E27FC236}">
                <a16:creationId xmlns:a16="http://schemas.microsoft.com/office/drawing/2014/main" id="{4E2D8ABE-2DF2-265A-33AB-126505B528B0}"/>
              </a:ext>
            </a:extLst>
          </p:cNvPr>
          <p:cNvPicPr>
            <a:picLocks noChangeAspect="1"/>
          </p:cNvPicPr>
          <p:nvPr/>
        </p:nvPicPr>
        <p:blipFill>
          <a:blip r:embed="rId6"/>
          <a:stretch>
            <a:fillRect/>
          </a:stretch>
        </p:blipFill>
        <p:spPr>
          <a:xfrm>
            <a:off x="9145816" y="165143"/>
            <a:ext cx="1631014" cy="6507909"/>
          </a:xfrm>
          <a:prstGeom prst="rect">
            <a:avLst/>
          </a:prstGeom>
        </p:spPr>
      </p:pic>
      <p:sp>
        <p:nvSpPr>
          <p:cNvPr id="26" name="Rectangle 25">
            <a:extLst>
              <a:ext uri="{FF2B5EF4-FFF2-40B4-BE49-F238E27FC236}">
                <a16:creationId xmlns:a16="http://schemas.microsoft.com/office/drawing/2014/main" id="{F86CA386-2FDE-3B75-FA2F-E5381C79D6E6}"/>
              </a:ext>
            </a:extLst>
          </p:cNvPr>
          <p:cNvSpPr/>
          <p:nvPr/>
        </p:nvSpPr>
        <p:spPr>
          <a:xfrm>
            <a:off x="1591814" y="1599272"/>
            <a:ext cx="1261532" cy="159974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A3C73AD-B7B5-0506-6A49-1EAEFF406030}"/>
              </a:ext>
            </a:extLst>
          </p:cNvPr>
          <p:cNvSpPr/>
          <p:nvPr/>
        </p:nvSpPr>
        <p:spPr>
          <a:xfrm>
            <a:off x="3642654" y="3503559"/>
            <a:ext cx="1177173" cy="2999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CE0E55B1-0D68-E778-7092-C1935F410666}"/>
              </a:ext>
            </a:extLst>
          </p:cNvPr>
          <p:cNvSpPr/>
          <p:nvPr/>
        </p:nvSpPr>
        <p:spPr>
          <a:xfrm>
            <a:off x="1103129" y="5503491"/>
            <a:ext cx="717124" cy="11610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57345A9B-02A0-74C4-67DF-8A11866C4483}"/>
              </a:ext>
            </a:extLst>
          </p:cNvPr>
          <p:cNvSpPr/>
          <p:nvPr/>
        </p:nvSpPr>
        <p:spPr>
          <a:xfrm>
            <a:off x="6724841" y="635909"/>
            <a:ext cx="2256790" cy="601150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77C41BE3-5977-FC3C-F409-8CF0BC4BB0AF}"/>
              </a:ext>
            </a:extLst>
          </p:cNvPr>
          <p:cNvSpPr/>
          <p:nvPr/>
        </p:nvSpPr>
        <p:spPr>
          <a:xfrm>
            <a:off x="9200158" y="423247"/>
            <a:ext cx="1519910" cy="62241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57168FB3-B265-A0E6-FB50-CE04A5CB46EC}"/>
              </a:ext>
            </a:extLst>
          </p:cNvPr>
          <p:cNvPicPr>
            <a:picLocks noChangeAspect="1"/>
          </p:cNvPicPr>
          <p:nvPr/>
        </p:nvPicPr>
        <p:blipFill>
          <a:blip r:embed="rId7"/>
          <a:stretch>
            <a:fillRect/>
          </a:stretch>
        </p:blipFill>
        <p:spPr>
          <a:xfrm rot="20205729">
            <a:off x="2438159" y="2566999"/>
            <a:ext cx="447744" cy="566676"/>
          </a:xfrm>
          <a:prstGeom prst="rect">
            <a:avLst/>
          </a:prstGeom>
        </p:spPr>
      </p:pic>
      <p:pic>
        <p:nvPicPr>
          <p:cNvPr id="32" name="Picture 31">
            <a:extLst>
              <a:ext uri="{FF2B5EF4-FFF2-40B4-BE49-F238E27FC236}">
                <a16:creationId xmlns:a16="http://schemas.microsoft.com/office/drawing/2014/main" id="{3A825F44-5E5B-5EF7-213F-A09E6E4C8F66}"/>
              </a:ext>
            </a:extLst>
          </p:cNvPr>
          <p:cNvPicPr>
            <a:picLocks noChangeAspect="1"/>
          </p:cNvPicPr>
          <p:nvPr/>
        </p:nvPicPr>
        <p:blipFill>
          <a:blip r:embed="rId7"/>
          <a:stretch>
            <a:fillRect/>
          </a:stretch>
        </p:blipFill>
        <p:spPr>
          <a:xfrm rot="20205729">
            <a:off x="1675272" y="5991204"/>
            <a:ext cx="447744" cy="566676"/>
          </a:xfrm>
          <a:prstGeom prst="rect">
            <a:avLst/>
          </a:prstGeom>
        </p:spPr>
      </p:pic>
      <p:pic>
        <p:nvPicPr>
          <p:cNvPr id="33" name="Picture 32">
            <a:extLst>
              <a:ext uri="{FF2B5EF4-FFF2-40B4-BE49-F238E27FC236}">
                <a16:creationId xmlns:a16="http://schemas.microsoft.com/office/drawing/2014/main" id="{E30E4942-B4D4-AFDB-3AF3-F79F33D48F3A}"/>
              </a:ext>
            </a:extLst>
          </p:cNvPr>
          <p:cNvPicPr>
            <a:picLocks noChangeAspect="1"/>
          </p:cNvPicPr>
          <p:nvPr/>
        </p:nvPicPr>
        <p:blipFill>
          <a:blip r:embed="rId7"/>
          <a:stretch>
            <a:fillRect/>
          </a:stretch>
        </p:blipFill>
        <p:spPr>
          <a:xfrm rot="20205729">
            <a:off x="7203566" y="718343"/>
            <a:ext cx="447744" cy="566676"/>
          </a:xfrm>
          <a:prstGeom prst="rect">
            <a:avLst/>
          </a:prstGeom>
        </p:spPr>
      </p:pic>
      <p:pic>
        <p:nvPicPr>
          <p:cNvPr id="34" name="Picture 33">
            <a:extLst>
              <a:ext uri="{FF2B5EF4-FFF2-40B4-BE49-F238E27FC236}">
                <a16:creationId xmlns:a16="http://schemas.microsoft.com/office/drawing/2014/main" id="{ADC565C7-A084-E3BB-5D8E-28197F1DBCD8}"/>
              </a:ext>
            </a:extLst>
          </p:cNvPr>
          <p:cNvPicPr>
            <a:picLocks noChangeAspect="1"/>
          </p:cNvPicPr>
          <p:nvPr/>
        </p:nvPicPr>
        <p:blipFill>
          <a:blip r:embed="rId7"/>
          <a:stretch>
            <a:fillRect/>
          </a:stretch>
        </p:blipFill>
        <p:spPr>
          <a:xfrm rot="20205729">
            <a:off x="10559298" y="488589"/>
            <a:ext cx="447744" cy="566676"/>
          </a:xfrm>
          <a:prstGeom prst="rect">
            <a:avLst/>
          </a:prstGeom>
        </p:spPr>
      </p:pic>
      <p:pic>
        <p:nvPicPr>
          <p:cNvPr id="37" name="Picture 36">
            <a:extLst>
              <a:ext uri="{FF2B5EF4-FFF2-40B4-BE49-F238E27FC236}">
                <a16:creationId xmlns:a16="http://schemas.microsoft.com/office/drawing/2014/main" id="{E5425807-C09F-5E1A-0CC7-60F5EE67C72F}"/>
              </a:ext>
            </a:extLst>
          </p:cNvPr>
          <p:cNvPicPr>
            <a:picLocks noChangeAspect="1"/>
          </p:cNvPicPr>
          <p:nvPr/>
        </p:nvPicPr>
        <p:blipFill>
          <a:blip r:embed="rId8"/>
          <a:stretch>
            <a:fillRect/>
          </a:stretch>
        </p:blipFill>
        <p:spPr>
          <a:xfrm>
            <a:off x="4468366" y="3918667"/>
            <a:ext cx="1786158" cy="1786158"/>
          </a:xfrm>
          <a:prstGeom prst="rect">
            <a:avLst/>
          </a:prstGeom>
        </p:spPr>
      </p:pic>
      <p:sp>
        <p:nvSpPr>
          <p:cNvPr id="38" name="Rectangle 37">
            <a:extLst>
              <a:ext uri="{FF2B5EF4-FFF2-40B4-BE49-F238E27FC236}">
                <a16:creationId xmlns:a16="http://schemas.microsoft.com/office/drawing/2014/main" id="{D1FC9976-EBAE-7C78-93ED-3AF6A1DA1410}"/>
              </a:ext>
            </a:extLst>
          </p:cNvPr>
          <p:cNvSpPr/>
          <p:nvPr/>
        </p:nvSpPr>
        <p:spPr>
          <a:xfrm>
            <a:off x="4451725" y="3918667"/>
            <a:ext cx="1802799" cy="1786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422FDE37-39A6-908C-B2C3-3E98F106B882}"/>
              </a:ext>
            </a:extLst>
          </p:cNvPr>
          <p:cNvPicPr>
            <a:picLocks noChangeAspect="1"/>
          </p:cNvPicPr>
          <p:nvPr/>
        </p:nvPicPr>
        <p:blipFill>
          <a:blip r:embed="rId9"/>
          <a:stretch>
            <a:fillRect/>
          </a:stretch>
        </p:blipFill>
        <p:spPr>
          <a:xfrm>
            <a:off x="4835755" y="289197"/>
            <a:ext cx="1600200" cy="428625"/>
          </a:xfrm>
          <a:prstGeom prst="rect">
            <a:avLst/>
          </a:prstGeom>
        </p:spPr>
      </p:pic>
      <p:pic>
        <p:nvPicPr>
          <p:cNvPr id="43" name="Picture 42">
            <a:extLst>
              <a:ext uri="{FF2B5EF4-FFF2-40B4-BE49-F238E27FC236}">
                <a16:creationId xmlns:a16="http://schemas.microsoft.com/office/drawing/2014/main" id="{3F657467-A245-35BA-DFB0-373B612F59EA}"/>
              </a:ext>
            </a:extLst>
          </p:cNvPr>
          <p:cNvPicPr>
            <a:picLocks noChangeAspect="1"/>
          </p:cNvPicPr>
          <p:nvPr/>
        </p:nvPicPr>
        <p:blipFill>
          <a:blip r:embed="rId10"/>
          <a:stretch>
            <a:fillRect/>
          </a:stretch>
        </p:blipFill>
        <p:spPr>
          <a:xfrm>
            <a:off x="10561982" y="6213841"/>
            <a:ext cx="1392942" cy="306141"/>
          </a:xfrm>
          <a:prstGeom prst="rect">
            <a:avLst/>
          </a:prstGeom>
        </p:spPr>
      </p:pic>
      <p:sp>
        <p:nvSpPr>
          <p:cNvPr id="45" name="Rectangle 44">
            <a:extLst>
              <a:ext uri="{FF2B5EF4-FFF2-40B4-BE49-F238E27FC236}">
                <a16:creationId xmlns:a16="http://schemas.microsoft.com/office/drawing/2014/main" id="{83D41C81-9CC2-933C-EE53-D3A68B1A59FE}"/>
              </a:ext>
            </a:extLst>
          </p:cNvPr>
          <p:cNvSpPr/>
          <p:nvPr/>
        </p:nvSpPr>
        <p:spPr>
          <a:xfrm>
            <a:off x="4826990" y="289197"/>
            <a:ext cx="1610755" cy="4286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a:extLst>
              <a:ext uri="{FF2B5EF4-FFF2-40B4-BE49-F238E27FC236}">
                <a16:creationId xmlns:a16="http://schemas.microsoft.com/office/drawing/2014/main" id="{54F4ABE2-2C0C-0BF0-2348-7837AD6A0CAA}"/>
              </a:ext>
            </a:extLst>
          </p:cNvPr>
          <p:cNvPicPr>
            <a:picLocks noChangeAspect="1"/>
          </p:cNvPicPr>
          <p:nvPr/>
        </p:nvPicPr>
        <p:blipFill>
          <a:blip r:embed="rId7"/>
          <a:stretch>
            <a:fillRect/>
          </a:stretch>
        </p:blipFill>
        <p:spPr>
          <a:xfrm rot="20205729">
            <a:off x="6233071" y="540730"/>
            <a:ext cx="447744" cy="566676"/>
          </a:xfrm>
          <a:prstGeom prst="rect">
            <a:avLst/>
          </a:prstGeom>
        </p:spPr>
      </p:pic>
      <p:sp>
        <p:nvSpPr>
          <p:cNvPr id="46" name="Rectangle 45">
            <a:extLst>
              <a:ext uri="{FF2B5EF4-FFF2-40B4-BE49-F238E27FC236}">
                <a16:creationId xmlns:a16="http://schemas.microsoft.com/office/drawing/2014/main" id="{8B2CBE9F-3BE9-8551-101C-A411C89C28A6}"/>
              </a:ext>
            </a:extLst>
          </p:cNvPr>
          <p:cNvSpPr/>
          <p:nvPr/>
        </p:nvSpPr>
        <p:spPr>
          <a:xfrm>
            <a:off x="11671424" y="6213839"/>
            <a:ext cx="257416" cy="2945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4" name="Picture 43">
            <a:extLst>
              <a:ext uri="{FF2B5EF4-FFF2-40B4-BE49-F238E27FC236}">
                <a16:creationId xmlns:a16="http://schemas.microsoft.com/office/drawing/2014/main" id="{51B00E7F-9A11-29CB-A005-3782E1AD520D}"/>
              </a:ext>
            </a:extLst>
          </p:cNvPr>
          <p:cNvPicPr>
            <a:picLocks noChangeAspect="1"/>
          </p:cNvPicPr>
          <p:nvPr/>
        </p:nvPicPr>
        <p:blipFill>
          <a:blip r:embed="rId7"/>
          <a:stretch>
            <a:fillRect/>
          </a:stretch>
        </p:blipFill>
        <p:spPr>
          <a:xfrm rot="20205729">
            <a:off x="11765054" y="6279182"/>
            <a:ext cx="447744" cy="566676"/>
          </a:xfrm>
          <a:prstGeom prst="rect">
            <a:avLst/>
          </a:prstGeom>
        </p:spPr>
      </p:pic>
    </p:spTree>
    <p:extLst>
      <p:ext uri="{BB962C8B-B14F-4D97-AF65-F5344CB8AC3E}">
        <p14:creationId xmlns:p14="http://schemas.microsoft.com/office/powerpoint/2010/main" val="2622422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collection</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399E16-606C-597C-195F-E785EC94D11B}"/>
              </a:ext>
            </a:extLst>
          </p:cNvPr>
          <p:cNvPicPr>
            <a:picLocks noChangeAspect="1"/>
          </p:cNvPicPr>
          <p:nvPr/>
        </p:nvPicPr>
        <p:blipFill>
          <a:blip r:embed="rId3"/>
          <a:stretch>
            <a:fillRect/>
          </a:stretch>
        </p:blipFill>
        <p:spPr>
          <a:xfrm>
            <a:off x="228717" y="1095524"/>
            <a:ext cx="3718574" cy="2219833"/>
          </a:xfrm>
          <a:prstGeom prst="rect">
            <a:avLst/>
          </a:prstGeom>
        </p:spPr>
      </p:pic>
      <p:pic>
        <p:nvPicPr>
          <p:cNvPr id="9" name="Picture 8">
            <a:extLst>
              <a:ext uri="{FF2B5EF4-FFF2-40B4-BE49-F238E27FC236}">
                <a16:creationId xmlns:a16="http://schemas.microsoft.com/office/drawing/2014/main" id="{2A9E7BBB-009D-4644-ED8B-61737C056C99}"/>
              </a:ext>
            </a:extLst>
          </p:cNvPr>
          <p:cNvPicPr>
            <a:picLocks noChangeAspect="1"/>
          </p:cNvPicPr>
          <p:nvPr/>
        </p:nvPicPr>
        <p:blipFill>
          <a:blip r:embed="rId4"/>
          <a:stretch>
            <a:fillRect/>
          </a:stretch>
        </p:blipFill>
        <p:spPr>
          <a:xfrm>
            <a:off x="4884949" y="203250"/>
            <a:ext cx="7021529" cy="5317333"/>
          </a:xfrm>
          <a:prstGeom prst="rect">
            <a:avLst/>
          </a:prstGeom>
        </p:spPr>
      </p:pic>
      <p:pic>
        <p:nvPicPr>
          <p:cNvPr id="11" name="Picture 10">
            <a:extLst>
              <a:ext uri="{FF2B5EF4-FFF2-40B4-BE49-F238E27FC236}">
                <a16:creationId xmlns:a16="http://schemas.microsoft.com/office/drawing/2014/main" id="{35EFBA33-1AA0-BD6E-5647-4112D774A97E}"/>
              </a:ext>
            </a:extLst>
          </p:cNvPr>
          <p:cNvPicPr>
            <a:picLocks noChangeAspect="1"/>
          </p:cNvPicPr>
          <p:nvPr/>
        </p:nvPicPr>
        <p:blipFill>
          <a:blip r:embed="rId5"/>
          <a:stretch>
            <a:fillRect/>
          </a:stretch>
        </p:blipFill>
        <p:spPr>
          <a:xfrm>
            <a:off x="228717" y="3428528"/>
            <a:ext cx="4485507" cy="2790371"/>
          </a:xfrm>
          <a:prstGeom prst="rect">
            <a:avLst/>
          </a:prstGeom>
        </p:spPr>
      </p:pic>
      <p:sp>
        <p:nvSpPr>
          <p:cNvPr id="15" name="Rectangle 14">
            <a:extLst>
              <a:ext uri="{FF2B5EF4-FFF2-40B4-BE49-F238E27FC236}">
                <a16:creationId xmlns:a16="http://schemas.microsoft.com/office/drawing/2014/main" id="{549E85EB-02B4-B5BD-AC30-96126564F5E1}"/>
              </a:ext>
            </a:extLst>
          </p:cNvPr>
          <p:cNvSpPr/>
          <p:nvPr/>
        </p:nvSpPr>
        <p:spPr>
          <a:xfrm>
            <a:off x="4946777" y="1564159"/>
            <a:ext cx="309679"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FC0C0D6-0E7F-3C5A-2581-4C420C26B73B}"/>
              </a:ext>
            </a:extLst>
          </p:cNvPr>
          <p:cNvSpPr/>
          <p:nvPr/>
        </p:nvSpPr>
        <p:spPr>
          <a:xfrm>
            <a:off x="5094139" y="1809958"/>
            <a:ext cx="309679"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9FB65D9E-43B7-88BC-DB84-7438F6E38643}"/>
              </a:ext>
            </a:extLst>
          </p:cNvPr>
          <p:cNvPicPr>
            <a:picLocks noChangeAspect="1"/>
          </p:cNvPicPr>
          <p:nvPr/>
        </p:nvPicPr>
        <p:blipFill>
          <a:blip r:embed="rId6"/>
          <a:stretch>
            <a:fillRect/>
          </a:stretch>
        </p:blipFill>
        <p:spPr>
          <a:xfrm>
            <a:off x="5101617" y="5591548"/>
            <a:ext cx="4614992" cy="1078599"/>
          </a:xfrm>
          <a:prstGeom prst="rect">
            <a:avLst/>
          </a:prstGeom>
        </p:spPr>
      </p:pic>
      <p:sp>
        <p:nvSpPr>
          <p:cNvPr id="21" name="Rectangle 20">
            <a:extLst>
              <a:ext uri="{FF2B5EF4-FFF2-40B4-BE49-F238E27FC236}">
                <a16:creationId xmlns:a16="http://schemas.microsoft.com/office/drawing/2014/main" id="{74101396-AEE3-3BA5-E691-7E10FDF2470D}"/>
              </a:ext>
            </a:extLst>
          </p:cNvPr>
          <p:cNvSpPr/>
          <p:nvPr/>
        </p:nvSpPr>
        <p:spPr>
          <a:xfrm>
            <a:off x="5256456" y="4423547"/>
            <a:ext cx="309679"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11E064E1-7B91-3654-43A0-DCE610DFD4F3}"/>
              </a:ext>
            </a:extLst>
          </p:cNvPr>
          <p:cNvSpPr/>
          <p:nvPr/>
        </p:nvSpPr>
        <p:spPr>
          <a:xfrm>
            <a:off x="5338273" y="5593401"/>
            <a:ext cx="309679"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EA589DF8-BCBF-74C7-3607-1F354263D193}"/>
              </a:ext>
            </a:extLst>
          </p:cNvPr>
          <p:cNvSpPr/>
          <p:nvPr/>
        </p:nvSpPr>
        <p:spPr>
          <a:xfrm>
            <a:off x="508475" y="3558078"/>
            <a:ext cx="309679"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0772D668-8156-6D00-D942-A6B212B0853C}"/>
              </a:ext>
            </a:extLst>
          </p:cNvPr>
          <p:cNvSpPr/>
          <p:nvPr/>
        </p:nvSpPr>
        <p:spPr>
          <a:xfrm>
            <a:off x="378507" y="4716297"/>
            <a:ext cx="651083"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657DEC94-15F7-F6C4-1036-81B2D1D98B91}"/>
              </a:ext>
            </a:extLst>
          </p:cNvPr>
          <p:cNvSpPr/>
          <p:nvPr/>
        </p:nvSpPr>
        <p:spPr>
          <a:xfrm>
            <a:off x="536782" y="4082771"/>
            <a:ext cx="651083"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37" name="Rectangle 36">
            <a:extLst>
              <a:ext uri="{FF2B5EF4-FFF2-40B4-BE49-F238E27FC236}">
                <a16:creationId xmlns:a16="http://schemas.microsoft.com/office/drawing/2014/main" id="{F2AA642D-CDC8-556A-6B1B-E8F2AC550ECD}"/>
              </a:ext>
            </a:extLst>
          </p:cNvPr>
          <p:cNvSpPr/>
          <p:nvPr/>
        </p:nvSpPr>
        <p:spPr>
          <a:xfrm>
            <a:off x="337772" y="5460932"/>
            <a:ext cx="4302594"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38" name="Rectangle 37">
            <a:extLst>
              <a:ext uri="{FF2B5EF4-FFF2-40B4-BE49-F238E27FC236}">
                <a16:creationId xmlns:a16="http://schemas.microsoft.com/office/drawing/2014/main" id="{D8D2B43E-14AE-0383-1C50-42AD8077CFD9}"/>
              </a:ext>
            </a:extLst>
          </p:cNvPr>
          <p:cNvSpPr/>
          <p:nvPr/>
        </p:nvSpPr>
        <p:spPr>
          <a:xfrm>
            <a:off x="5493112" y="6510553"/>
            <a:ext cx="420578" cy="130616"/>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40894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cleaning</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10">
            <a:extLst>
              <a:ext uri="{FF2B5EF4-FFF2-40B4-BE49-F238E27FC236}">
                <a16:creationId xmlns:a16="http://schemas.microsoft.com/office/drawing/2014/main" id="{61AB5342-5085-E2B4-9809-1E035D93E861}"/>
              </a:ext>
            </a:extLst>
          </p:cNvPr>
          <p:cNvSpPr>
            <a:spLocks noGrp="1"/>
          </p:cNvSpPr>
          <p:nvPr>
            <p:ph idx="1"/>
          </p:nvPr>
        </p:nvSpPr>
        <p:spPr>
          <a:xfrm>
            <a:off x="366509" y="1200509"/>
            <a:ext cx="9025319" cy="2228491"/>
          </a:xfrm>
        </p:spPr>
        <p:txBody>
          <a:bodyPr>
            <a:noAutofit/>
          </a:bodyPr>
          <a:lstStyle/>
          <a:p>
            <a:pPr marL="0" indent="0">
              <a:buNone/>
            </a:pPr>
            <a:r>
              <a:rPr lang="en-US" sz="1200" b="1" dirty="0">
                <a:solidFill>
                  <a:schemeClr val="bg1"/>
                </a:solidFill>
              </a:rPr>
              <a:t>Method: </a:t>
            </a:r>
            <a:r>
              <a:rPr lang="en-US" sz="1200" dirty="0">
                <a:solidFill>
                  <a:schemeClr val="bg1"/>
                </a:solidFill>
              </a:rPr>
              <a:t>Drop columns, drops rows, drop null values, remove duplicates, change datatypes, binning/grouping values, rename columns, regex, get latitude and longitude.</a:t>
            </a:r>
          </a:p>
          <a:p>
            <a:pPr marL="0" indent="0">
              <a:buNone/>
            </a:pPr>
            <a:r>
              <a:rPr lang="en-US" sz="1200" b="1" dirty="0">
                <a:solidFill>
                  <a:schemeClr val="bg1"/>
                </a:solidFill>
              </a:rPr>
              <a:t>Tools used: </a:t>
            </a:r>
            <a:r>
              <a:rPr lang="en-US" sz="1200" dirty="0">
                <a:solidFill>
                  <a:schemeClr val="bg1"/>
                </a:solidFill>
              </a:rPr>
              <a:t>Pandas / Pandas </a:t>
            </a:r>
            <a:r>
              <a:rPr lang="en-US" sz="1200" dirty="0" err="1">
                <a:solidFill>
                  <a:schemeClr val="bg1"/>
                </a:solidFill>
              </a:rPr>
              <a:t>DataFrame</a:t>
            </a:r>
            <a:r>
              <a:rPr lang="en-US" sz="1200" dirty="0">
                <a:solidFill>
                  <a:schemeClr val="bg1"/>
                </a:solidFill>
              </a:rPr>
              <a:t>, </a:t>
            </a:r>
            <a:r>
              <a:rPr lang="en-US" sz="1200" dirty="0" err="1">
                <a:solidFill>
                  <a:schemeClr val="bg1"/>
                </a:solidFill>
              </a:rPr>
              <a:t>Geoapify</a:t>
            </a:r>
            <a:r>
              <a:rPr lang="en-US" sz="1200" dirty="0">
                <a:solidFill>
                  <a:schemeClr val="bg1"/>
                </a:solidFill>
              </a:rPr>
              <a:t> (request).</a:t>
            </a:r>
          </a:p>
          <a:p>
            <a:pPr marL="0" indent="0">
              <a:buNone/>
            </a:pPr>
            <a:r>
              <a:rPr lang="en-US" sz="1200" b="1" dirty="0">
                <a:solidFill>
                  <a:schemeClr val="bg1"/>
                </a:solidFill>
              </a:rPr>
              <a:t>Data size:</a:t>
            </a:r>
            <a:r>
              <a:rPr lang="en-US" sz="1200" dirty="0">
                <a:solidFill>
                  <a:schemeClr val="bg1"/>
                </a:solidFill>
              </a:rPr>
              <a:t> 27 columns, 2126 records.</a:t>
            </a:r>
          </a:p>
          <a:p>
            <a:pPr marL="0" indent="0">
              <a:buNone/>
            </a:pPr>
            <a:r>
              <a:rPr lang="en-US" sz="1200" b="1" dirty="0">
                <a:solidFill>
                  <a:schemeClr val="bg1"/>
                </a:solidFill>
              </a:rPr>
              <a:t>Data cleaned columns: </a:t>
            </a:r>
            <a:r>
              <a:rPr lang="en-US" sz="1200" dirty="0">
                <a:solidFill>
                  <a:schemeClr val="bg1"/>
                </a:solidFill>
              </a:rPr>
              <a:t>'Year model', 'Car Spec', '</a:t>
            </a:r>
            <a:r>
              <a:rPr lang="en-US" sz="1200" dirty="0" err="1">
                <a:solidFill>
                  <a:schemeClr val="bg1"/>
                </a:solidFill>
              </a:rPr>
              <a:t>Kilometres</a:t>
            </a:r>
            <a:r>
              <a:rPr lang="en-US" sz="1200" dirty="0">
                <a:solidFill>
                  <a:schemeClr val="bg1"/>
                </a:solidFill>
              </a:rPr>
              <a:t>', 'Price', 'Transmission', 'Body type', 'Drive type', 'Fuel type', 'Fuel consumption per 100km', '</a:t>
            </a:r>
            <a:r>
              <a:rPr lang="en-US" sz="1200" dirty="0" err="1">
                <a:solidFill>
                  <a:schemeClr val="bg1"/>
                </a:solidFill>
              </a:rPr>
              <a:t>Colour</a:t>
            </a:r>
            <a:r>
              <a:rPr lang="en-US" sz="1200" dirty="0">
                <a:solidFill>
                  <a:schemeClr val="bg1"/>
                </a:solidFill>
              </a:rPr>
              <a:t> </a:t>
            </a:r>
            <a:r>
              <a:rPr lang="en-US" sz="1200" dirty="0" err="1">
                <a:solidFill>
                  <a:schemeClr val="bg1"/>
                </a:solidFill>
              </a:rPr>
              <a:t>ext</a:t>
            </a:r>
            <a:r>
              <a:rPr lang="en-US" sz="1200" dirty="0">
                <a:solidFill>
                  <a:schemeClr val="bg1"/>
                </a:solidFill>
              </a:rPr>
              <a:t>', 'VIN', 'Dealer', 'Address', 'Seating capacity', 'Doors', 'CC', 'Number of cylinders', 'Fuel tank capacity', 'Valve gear type', 'Peak torque (Nm)', 'Horsepower', '</a:t>
            </a:r>
            <a:r>
              <a:rPr lang="en-US" sz="1200" dirty="0" err="1">
                <a:solidFill>
                  <a:schemeClr val="bg1"/>
                </a:solidFill>
              </a:rPr>
              <a:t>Kerb</a:t>
            </a:r>
            <a:r>
              <a:rPr lang="en-US" sz="1200" dirty="0">
                <a:solidFill>
                  <a:schemeClr val="bg1"/>
                </a:solidFill>
              </a:rPr>
              <a:t> weight', 'Make', 'Model', 'Variant', 'Lat', 'Lon'.</a:t>
            </a:r>
          </a:p>
          <a:p>
            <a:pPr marL="0" indent="0">
              <a:buNone/>
            </a:pPr>
            <a:r>
              <a:rPr lang="en-US" sz="1200" b="1" dirty="0">
                <a:solidFill>
                  <a:schemeClr val="bg1"/>
                </a:solidFill>
              </a:rPr>
              <a:t>Output 1: </a:t>
            </a:r>
            <a:r>
              <a:rPr lang="en-US" sz="1200" dirty="0">
                <a:solidFill>
                  <a:schemeClr val="bg1"/>
                </a:solidFill>
              </a:rPr>
              <a:t>csv file test before the </a:t>
            </a:r>
            <a:r>
              <a:rPr lang="en-US" sz="1200" dirty="0" err="1">
                <a:solidFill>
                  <a:schemeClr val="bg1"/>
                </a:solidFill>
              </a:rPr>
              <a:t>geoapify</a:t>
            </a:r>
            <a:r>
              <a:rPr lang="en-US" sz="1200" dirty="0">
                <a:solidFill>
                  <a:schemeClr val="bg1"/>
                </a:solidFill>
              </a:rPr>
              <a:t> call is executed (used_cars_dataset_test.csv)</a:t>
            </a:r>
          </a:p>
          <a:p>
            <a:pPr marL="0" indent="0">
              <a:buNone/>
            </a:pPr>
            <a:r>
              <a:rPr lang="en-US" sz="1200" b="1" dirty="0">
                <a:solidFill>
                  <a:schemeClr val="bg1"/>
                </a:solidFill>
              </a:rPr>
              <a:t>Output 2: cs</a:t>
            </a:r>
            <a:r>
              <a:rPr lang="en-US" sz="1200" dirty="0">
                <a:solidFill>
                  <a:schemeClr val="bg1"/>
                </a:solidFill>
              </a:rPr>
              <a:t>v file </a:t>
            </a:r>
            <a:r>
              <a:rPr lang="en-US" sz="1200" dirty="0" err="1">
                <a:solidFill>
                  <a:schemeClr val="bg1"/>
                </a:solidFill>
              </a:rPr>
              <a:t>inclduing</a:t>
            </a:r>
            <a:r>
              <a:rPr lang="en-US" sz="1200" dirty="0">
                <a:solidFill>
                  <a:schemeClr val="bg1"/>
                </a:solidFill>
              </a:rPr>
              <a:t> location after the </a:t>
            </a:r>
            <a:r>
              <a:rPr lang="en-US" sz="1200" dirty="0" err="1">
                <a:solidFill>
                  <a:schemeClr val="bg1"/>
                </a:solidFill>
              </a:rPr>
              <a:t>geoapify</a:t>
            </a:r>
            <a:r>
              <a:rPr lang="en-US" sz="1200" dirty="0">
                <a:solidFill>
                  <a:schemeClr val="bg1"/>
                </a:solidFill>
              </a:rPr>
              <a:t> call is executed (used_cars_dataset_loc.csv)</a:t>
            </a:r>
          </a:p>
          <a:p>
            <a:pPr marL="0" indent="0">
              <a:buNone/>
            </a:pPr>
            <a:r>
              <a:rPr lang="en-US" sz="1200" b="1" dirty="0">
                <a:solidFill>
                  <a:schemeClr val="bg1"/>
                </a:solidFill>
              </a:rPr>
              <a:t>Output 3: </a:t>
            </a:r>
            <a:r>
              <a:rPr lang="en-US" sz="1200" dirty="0">
                <a:solidFill>
                  <a:schemeClr val="bg1"/>
                </a:solidFill>
              </a:rPr>
              <a:t>csv file after validating </a:t>
            </a:r>
            <a:r>
              <a:rPr lang="en-US" sz="1200" dirty="0" err="1">
                <a:solidFill>
                  <a:schemeClr val="bg1"/>
                </a:solidFill>
              </a:rPr>
              <a:t>lat</a:t>
            </a:r>
            <a:r>
              <a:rPr lang="en-US" sz="1200" dirty="0">
                <a:solidFill>
                  <a:schemeClr val="bg1"/>
                </a:solidFill>
              </a:rPr>
              <a:t> a </a:t>
            </a:r>
            <a:r>
              <a:rPr lang="en-US" sz="1200" dirty="0" err="1">
                <a:solidFill>
                  <a:schemeClr val="bg1"/>
                </a:solidFill>
              </a:rPr>
              <a:t>lon</a:t>
            </a:r>
            <a:r>
              <a:rPr lang="en-US" sz="1200" dirty="0">
                <a:solidFill>
                  <a:schemeClr val="bg1"/>
                </a:solidFill>
              </a:rPr>
              <a:t> were received correctly and adjusted (used_cars_dataset_complete.csv)</a:t>
            </a:r>
            <a:endParaRPr lang="en-AU" sz="1200" dirty="0">
              <a:solidFill>
                <a:schemeClr val="bg1"/>
              </a:solidFill>
            </a:endParaRPr>
          </a:p>
        </p:txBody>
      </p:sp>
      <p:pic>
        <p:nvPicPr>
          <p:cNvPr id="3" name="Picture 2">
            <a:extLst>
              <a:ext uri="{FF2B5EF4-FFF2-40B4-BE49-F238E27FC236}">
                <a16:creationId xmlns:a16="http://schemas.microsoft.com/office/drawing/2014/main" id="{F3BB186C-3F4C-7A76-B9B6-1D5D5AA2D280}"/>
              </a:ext>
            </a:extLst>
          </p:cNvPr>
          <p:cNvPicPr>
            <a:picLocks noChangeAspect="1"/>
          </p:cNvPicPr>
          <p:nvPr/>
        </p:nvPicPr>
        <p:blipFill>
          <a:blip r:embed="rId3"/>
          <a:stretch>
            <a:fillRect/>
          </a:stretch>
        </p:blipFill>
        <p:spPr>
          <a:xfrm>
            <a:off x="1814444" y="4043809"/>
            <a:ext cx="4581525" cy="1914525"/>
          </a:xfrm>
          <a:prstGeom prst="rect">
            <a:avLst/>
          </a:prstGeom>
        </p:spPr>
      </p:pic>
      <p:pic>
        <p:nvPicPr>
          <p:cNvPr id="6" name="Picture 5">
            <a:extLst>
              <a:ext uri="{FF2B5EF4-FFF2-40B4-BE49-F238E27FC236}">
                <a16:creationId xmlns:a16="http://schemas.microsoft.com/office/drawing/2014/main" id="{792DD2DA-D478-77F9-A928-CE04BA00EAE1}"/>
              </a:ext>
            </a:extLst>
          </p:cNvPr>
          <p:cNvPicPr>
            <a:picLocks noChangeAspect="1"/>
          </p:cNvPicPr>
          <p:nvPr/>
        </p:nvPicPr>
        <p:blipFill>
          <a:blip r:embed="rId4"/>
          <a:stretch>
            <a:fillRect/>
          </a:stretch>
        </p:blipFill>
        <p:spPr>
          <a:xfrm>
            <a:off x="6522175" y="4043809"/>
            <a:ext cx="3821952" cy="1910976"/>
          </a:xfrm>
          <a:prstGeom prst="rect">
            <a:avLst/>
          </a:prstGeom>
        </p:spPr>
      </p:pic>
      <p:sp>
        <p:nvSpPr>
          <p:cNvPr id="8" name="Rectangle 7">
            <a:extLst>
              <a:ext uri="{FF2B5EF4-FFF2-40B4-BE49-F238E27FC236}">
                <a16:creationId xmlns:a16="http://schemas.microsoft.com/office/drawing/2014/main" id="{FEA666C1-5DB0-C60D-F7D6-E6E8F3114C06}"/>
              </a:ext>
            </a:extLst>
          </p:cNvPr>
          <p:cNvSpPr/>
          <p:nvPr/>
        </p:nvSpPr>
        <p:spPr>
          <a:xfrm>
            <a:off x="2055116" y="2452389"/>
            <a:ext cx="1272477" cy="155125"/>
          </a:xfrm>
          <a:prstGeom prst="rect">
            <a:avLst/>
          </a:prstGeom>
          <a:solidFill>
            <a:schemeClr val="accent4">
              <a:alpha val="3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33549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icture containing light, vehicle, car, wheel&#10;&#10;Description automatically generated">
            <a:extLst>
              <a:ext uri="{FF2B5EF4-FFF2-40B4-BE49-F238E27FC236}">
                <a16:creationId xmlns:a16="http://schemas.microsoft.com/office/drawing/2014/main" id="{62B57439-A261-03C8-8E80-28412CF0AD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625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2D5C8-46AE-AABC-A017-619B1BA12497}"/>
              </a:ext>
            </a:extLst>
          </p:cNvPr>
          <p:cNvSpPr>
            <a:spLocks noGrp="1"/>
          </p:cNvSpPr>
          <p:nvPr>
            <p:ph type="title"/>
          </p:nvPr>
        </p:nvSpPr>
        <p:spPr>
          <a:xfrm>
            <a:off x="412691" y="327683"/>
            <a:ext cx="4724400" cy="650636"/>
          </a:xfrm>
        </p:spPr>
        <p:txBody>
          <a:bodyPr anchor="b">
            <a:normAutofit fontScale="90000"/>
          </a:bodyPr>
          <a:lstStyle/>
          <a:p>
            <a:r>
              <a:rPr lang="en-AU" dirty="0">
                <a:solidFill>
                  <a:schemeClr val="bg1"/>
                </a:solidFill>
              </a:rPr>
              <a:t>Data cleaning</a:t>
            </a:r>
          </a:p>
        </p:txBody>
      </p:sp>
      <p:sp>
        <p:nvSpPr>
          <p:cNvPr id="18" name="Rectangle 1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C7D9E3F-B34C-A008-3801-D276D8BC2B02}"/>
              </a:ext>
            </a:extLst>
          </p:cNvPr>
          <p:cNvPicPr>
            <a:picLocks noChangeAspect="1"/>
          </p:cNvPicPr>
          <p:nvPr/>
        </p:nvPicPr>
        <p:blipFill>
          <a:blip r:embed="rId3"/>
          <a:stretch>
            <a:fillRect/>
          </a:stretch>
        </p:blipFill>
        <p:spPr>
          <a:xfrm>
            <a:off x="403295" y="1716232"/>
            <a:ext cx="3467949" cy="4429133"/>
          </a:xfrm>
          <a:prstGeom prst="rect">
            <a:avLst/>
          </a:prstGeom>
        </p:spPr>
      </p:pic>
      <p:sp>
        <p:nvSpPr>
          <p:cNvPr id="24" name="Title 1">
            <a:extLst>
              <a:ext uri="{FF2B5EF4-FFF2-40B4-BE49-F238E27FC236}">
                <a16:creationId xmlns:a16="http://schemas.microsoft.com/office/drawing/2014/main" id="{DA5DC51C-65C5-6E65-5739-882FF5594926}"/>
              </a:ext>
            </a:extLst>
          </p:cNvPr>
          <p:cNvSpPr txBox="1">
            <a:spLocks/>
          </p:cNvSpPr>
          <p:nvPr/>
        </p:nvSpPr>
        <p:spPr>
          <a:xfrm>
            <a:off x="351221" y="1422643"/>
            <a:ext cx="1545945"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chemeClr val="bg1"/>
                </a:solidFill>
              </a:rPr>
              <a:t>Initial data info</a:t>
            </a:r>
          </a:p>
        </p:txBody>
      </p:sp>
      <p:sp>
        <p:nvSpPr>
          <p:cNvPr id="26" name="Content Placeholder 10">
            <a:extLst>
              <a:ext uri="{FF2B5EF4-FFF2-40B4-BE49-F238E27FC236}">
                <a16:creationId xmlns:a16="http://schemas.microsoft.com/office/drawing/2014/main" id="{ED6892D3-1885-FA9F-6F12-9C2F1CE7DBA1}"/>
              </a:ext>
            </a:extLst>
          </p:cNvPr>
          <p:cNvSpPr>
            <a:spLocks noGrp="1"/>
          </p:cNvSpPr>
          <p:nvPr>
            <p:ph idx="1"/>
          </p:nvPr>
        </p:nvSpPr>
        <p:spPr>
          <a:xfrm>
            <a:off x="4391577" y="2494966"/>
            <a:ext cx="2675794" cy="248236"/>
          </a:xfrm>
          <a:ln>
            <a:solidFill>
              <a:schemeClr val="bg1"/>
            </a:solidFill>
          </a:ln>
        </p:spPr>
        <p:txBody>
          <a:bodyPr>
            <a:normAutofit/>
          </a:bodyPr>
          <a:lstStyle/>
          <a:p>
            <a:pPr marL="0" indent="0" algn="ctr">
              <a:buNone/>
            </a:pPr>
            <a:r>
              <a:rPr lang="en-US" sz="1050" b="1" dirty="0">
                <a:solidFill>
                  <a:schemeClr val="bg1"/>
                </a:solidFill>
              </a:rPr>
              <a:t>Drop duplicates</a:t>
            </a:r>
            <a:endParaRPr lang="en-US" sz="1050" dirty="0">
              <a:solidFill>
                <a:schemeClr val="bg1"/>
              </a:solidFill>
            </a:endParaRPr>
          </a:p>
          <a:p>
            <a:pPr marL="0" indent="0" algn="ctr">
              <a:buNone/>
            </a:pPr>
            <a:endParaRPr lang="en-AU" sz="1050" dirty="0">
              <a:solidFill>
                <a:schemeClr val="bg1"/>
              </a:solidFill>
            </a:endParaRPr>
          </a:p>
        </p:txBody>
      </p:sp>
      <p:sp>
        <p:nvSpPr>
          <p:cNvPr id="27" name="Content Placeholder 10">
            <a:extLst>
              <a:ext uri="{FF2B5EF4-FFF2-40B4-BE49-F238E27FC236}">
                <a16:creationId xmlns:a16="http://schemas.microsoft.com/office/drawing/2014/main" id="{C0588FE8-92BF-AADD-F6AA-8AABE98241BF}"/>
              </a:ext>
            </a:extLst>
          </p:cNvPr>
          <p:cNvSpPr txBox="1">
            <a:spLocks/>
          </p:cNvSpPr>
          <p:nvPr/>
        </p:nvSpPr>
        <p:spPr>
          <a:xfrm>
            <a:off x="4391577" y="2858385"/>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Drop  nulls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28" name="Content Placeholder 10">
            <a:extLst>
              <a:ext uri="{FF2B5EF4-FFF2-40B4-BE49-F238E27FC236}">
                <a16:creationId xmlns:a16="http://schemas.microsoft.com/office/drawing/2014/main" id="{C47C8ECB-D99F-C285-DEB5-8F807563CC2F}"/>
              </a:ext>
            </a:extLst>
          </p:cNvPr>
          <p:cNvSpPr txBox="1">
            <a:spLocks/>
          </p:cNvSpPr>
          <p:nvPr/>
        </p:nvSpPr>
        <p:spPr>
          <a:xfrm>
            <a:off x="4391577" y="3221804"/>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Drop  unnecessary columns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29" name="Content Placeholder 10">
            <a:extLst>
              <a:ext uri="{FF2B5EF4-FFF2-40B4-BE49-F238E27FC236}">
                <a16:creationId xmlns:a16="http://schemas.microsoft.com/office/drawing/2014/main" id="{86437509-A659-3880-4C01-3BB520DB804B}"/>
              </a:ext>
            </a:extLst>
          </p:cNvPr>
          <p:cNvSpPr txBox="1">
            <a:spLocks/>
          </p:cNvSpPr>
          <p:nvPr/>
        </p:nvSpPr>
        <p:spPr>
          <a:xfrm>
            <a:off x="4391577" y="3585223"/>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Bin/Group data values </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30" name="Content Placeholder 10">
            <a:extLst>
              <a:ext uri="{FF2B5EF4-FFF2-40B4-BE49-F238E27FC236}">
                <a16:creationId xmlns:a16="http://schemas.microsoft.com/office/drawing/2014/main" id="{FF9A2E18-B165-E12F-BA64-1417EF054E22}"/>
              </a:ext>
            </a:extLst>
          </p:cNvPr>
          <p:cNvSpPr txBox="1">
            <a:spLocks/>
          </p:cNvSpPr>
          <p:nvPr/>
        </p:nvSpPr>
        <p:spPr>
          <a:xfrm>
            <a:off x="4391577" y="3948642"/>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Rename columns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31" name="Content Placeholder 10">
            <a:extLst>
              <a:ext uri="{FF2B5EF4-FFF2-40B4-BE49-F238E27FC236}">
                <a16:creationId xmlns:a16="http://schemas.microsoft.com/office/drawing/2014/main" id="{7E84EEE0-B596-0077-6DD3-86C5B0D990EC}"/>
              </a:ext>
            </a:extLst>
          </p:cNvPr>
          <p:cNvSpPr txBox="1">
            <a:spLocks/>
          </p:cNvSpPr>
          <p:nvPr/>
        </p:nvSpPr>
        <p:spPr>
          <a:xfrm>
            <a:off x="4391577" y="4312061"/>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Regex and splits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32" name="Content Placeholder 10">
            <a:extLst>
              <a:ext uri="{FF2B5EF4-FFF2-40B4-BE49-F238E27FC236}">
                <a16:creationId xmlns:a16="http://schemas.microsoft.com/office/drawing/2014/main" id="{41D6D7D8-63AF-190F-B015-66077AB45CC2}"/>
              </a:ext>
            </a:extLst>
          </p:cNvPr>
          <p:cNvSpPr txBox="1">
            <a:spLocks/>
          </p:cNvSpPr>
          <p:nvPr/>
        </p:nvSpPr>
        <p:spPr>
          <a:xfrm>
            <a:off x="4391577" y="4675480"/>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err="1">
                <a:solidFill>
                  <a:schemeClr val="bg1"/>
                </a:solidFill>
              </a:rPr>
              <a:t>Geoapify</a:t>
            </a:r>
            <a:r>
              <a:rPr lang="en-US" sz="1050" b="1" dirty="0">
                <a:solidFill>
                  <a:schemeClr val="bg1"/>
                </a:solidFill>
              </a:rPr>
              <a:t> requests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33" name="Content Placeholder 10">
            <a:extLst>
              <a:ext uri="{FF2B5EF4-FFF2-40B4-BE49-F238E27FC236}">
                <a16:creationId xmlns:a16="http://schemas.microsoft.com/office/drawing/2014/main" id="{E4161413-8F53-6E00-4184-4238058591A6}"/>
              </a:ext>
            </a:extLst>
          </p:cNvPr>
          <p:cNvSpPr txBox="1">
            <a:spLocks/>
          </p:cNvSpPr>
          <p:nvPr/>
        </p:nvSpPr>
        <p:spPr>
          <a:xfrm>
            <a:off x="4391577" y="5038899"/>
            <a:ext cx="2675794" cy="248236"/>
          </a:xfrm>
          <a:prstGeom prst="rect">
            <a:avLst/>
          </a:prstGeom>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a:solidFill>
                  <a:schemeClr val="bg1"/>
                </a:solidFill>
              </a:rPr>
              <a:t>Change data types</a:t>
            </a:r>
            <a:endParaRPr lang="en-US" sz="1050" dirty="0">
              <a:solidFill>
                <a:schemeClr val="bg1"/>
              </a:solidFill>
            </a:endParaRPr>
          </a:p>
          <a:p>
            <a:pPr marL="0" indent="0" algn="ctr">
              <a:buFont typeface="Arial" panose="020B0604020202020204" pitchFamily="34" charset="0"/>
              <a:buNone/>
            </a:pPr>
            <a:endParaRPr lang="en-AU" sz="1050" dirty="0">
              <a:solidFill>
                <a:schemeClr val="bg1"/>
              </a:solidFill>
            </a:endParaRPr>
          </a:p>
        </p:txBody>
      </p:sp>
      <p:sp>
        <p:nvSpPr>
          <p:cNvPr id="34" name="Title 1">
            <a:extLst>
              <a:ext uri="{FF2B5EF4-FFF2-40B4-BE49-F238E27FC236}">
                <a16:creationId xmlns:a16="http://schemas.microsoft.com/office/drawing/2014/main" id="{37ADAE69-19DE-813C-F5FF-82D2F8230441}"/>
              </a:ext>
            </a:extLst>
          </p:cNvPr>
          <p:cNvSpPr txBox="1">
            <a:spLocks/>
          </p:cNvSpPr>
          <p:nvPr/>
        </p:nvSpPr>
        <p:spPr>
          <a:xfrm>
            <a:off x="4272316" y="2157624"/>
            <a:ext cx="1545945"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chemeClr val="bg1"/>
                </a:solidFill>
              </a:rPr>
              <a:t>Data cleaning</a:t>
            </a:r>
          </a:p>
        </p:txBody>
      </p:sp>
      <p:pic>
        <p:nvPicPr>
          <p:cNvPr id="36" name="Picture 35">
            <a:extLst>
              <a:ext uri="{FF2B5EF4-FFF2-40B4-BE49-F238E27FC236}">
                <a16:creationId xmlns:a16="http://schemas.microsoft.com/office/drawing/2014/main" id="{5CDE0360-C0F9-2DB4-7984-09AEFEBF3D9F}"/>
              </a:ext>
            </a:extLst>
          </p:cNvPr>
          <p:cNvPicPr>
            <a:picLocks noChangeAspect="1"/>
          </p:cNvPicPr>
          <p:nvPr/>
        </p:nvPicPr>
        <p:blipFill>
          <a:blip r:embed="rId4"/>
          <a:stretch>
            <a:fillRect/>
          </a:stretch>
        </p:blipFill>
        <p:spPr>
          <a:xfrm>
            <a:off x="7521505" y="989045"/>
            <a:ext cx="4267200" cy="5448300"/>
          </a:xfrm>
          <a:prstGeom prst="rect">
            <a:avLst/>
          </a:prstGeom>
        </p:spPr>
      </p:pic>
      <p:sp>
        <p:nvSpPr>
          <p:cNvPr id="37" name="Title 1">
            <a:extLst>
              <a:ext uri="{FF2B5EF4-FFF2-40B4-BE49-F238E27FC236}">
                <a16:creationId xmlns:a16="http://schemas.microsoft.com/office/drawing/2014/main" id="{7D4E990B-581D-B177-509B-06061815BF06}"/>
              </a:ext>
            </a:extLst>
          </p:cNvPr>
          <p:cNvSpPr txBox="1">
            <a:spLocks/>
          </p:cNvSpPr>
          <p:nvPr/>
        </p:nvSpPr>
        <p:spPr>
          <a:xfrm>
            <a:off x="7424290" y="683583"/>
            <a:ext cx="1545945" cy="284685"/>
          </a:xfrm>
          <a:prstGeom prst="rect">
            <a:avLst/>
          </a:prstGeom>
        </p:spPr>
        <p:txBody>
          <a:bodyPr vert="horz" lIns="91440" tIns="45720" rIns="91440" bIns="45720" rtlCol="0" anchor="b">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chemeClr val="bg1"/>
                </a:solidFill>
              </a:rPr>
              <a:t>Final data info</a:t>
            </a:r>
          </a:p>
        </p:txBody>
      </p:sp>
    </p:spTree>
    <p:extLst>
      <p:ext uri="{BB962C8B-B14F-4D97-AF65-F5344CB8AC3E}">
        <p14:creationId xmlns:p14="http://schemas.microsoft.com/office/powerpoint/2010/main" val="3482507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550</TotalTime>
  <Words>692</Words>
  <Application>Microsoft Office PowerPoint</Application>
  <PresentationFormat>Widescreen</PresentationFormat>
  <Paragraphs>74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Consolas</vt:lpstr>
      <vt:lpstr>Office Theme</vt:lpstr>
      <vt:lpstr>Project 4 - Demystifying ML</vt:lpstr>
      <vt:lpstr>Objective</vt:lpstr>
      <vt:lpstr>Process | Content</vt:lpstr>
      <vt:lpstr>Data sourcing</vt:lpstr>
      <vt:lpstr>Data collection</vt:lpstr>
      <vt:lpstr>Data collection</vt:lpstr>
      <vt:lpstr>Data collection</vt:lpstr>
      <vt:lpstr>Data cleaning</vt:lpstr>
      <vt:lpstr>Data cleaning</vt:lpstr>
      <vt:lpstr>Data analysis</vt:lpstr>
      <vt:lpstr>Data analysis and visualisations</vt:lpstr>
      <vt:lpstr>Data analysis and visualisations</vt:lpstr>
      <vt:lpstr>Data analysis and visualisations</vt:lpstr>
      <vt:lpstr>Analysis of the results</vt:lpstr>
      <vt:lpstr>Analysis of the results</vt:lpstr>
      <vt:lpstr>Tableau - Dashboard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4 - Demystifying ML</dc:title>
  <dc:creator>Jonathan Martinez</dc:creator>
  <cp:lastModifiedBy>Jonathan Martinez</cp:lastModifiedBy>
  <cp:revision>12</cp:revision>
  <dcterms:created xsi:type="dcterms:W3CDTF">2023-06-01T02:06:19Z</dcterms:created>
  <dcterms:modified xsi:type="dcterms:W3CDTF">2023-06-01T11:16:56Z</dcterms:modified>
</cp:coreProperties>
</file>